
<file path=[Content_Types].xml><?xml version="1.0" encoding="utf-8"?>
<Types xmlns="http://schemas.openxmlformats.org/package/2006/content-types">
  <Default ContentType="image/x-wmf" Extension="wmf"/>
  <Default ContentType="application/xml" Extension="xml"/>
  <Default ContentType="image/png" Extension="png"/>
  <Default ContentType="image/jpeg" Extension="jpeg"/>
  <Default ContentType="application/vnd.openxmlformats-package.relationships+xml" Extension="rels"/>
  <Default ContentType="image/x-emf" Extension="emf"/>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defaultTextStyle>
    <a:defPPr lvl="0">
      <a:defRPr lang="en-US"/>
    </a:defPPr>
    <a:lvl1pPr lvl="0" rtl="0" algn="l" fontAlgn="base">
      <a:spcBef>
        <a:spcPct val="0"/>
      </a:spcBef>
      <a:spcAft>
        <a:spcPct val="0"/>
      </a:spcAft>
      <a:defRPr kern="1200">
        <a:solidFill>
          <a:schemeClr val="tx1"/>
        </a:solidFill>
        <a:latin typeface="Calibri" pitchFamily="34" charset="0"/>
        <a:ea typeface="+mn-ea"/>
        <a:cs typeface="Arial" charset="0"/>
      </a:defRPr>
    </a:lvl1pPr>
    <a:lvl2pPr lvl="1" marL="457200" rtl="0" algn="l" fontAlgn="base">
      <a:spcBef>
        <a:spcPct val="0"/>
      </a:spcBef>
      <a:spcAft>
        <a:spcPct val="0"/>
      </a:spcAft>
      <a:defRPr kern="1200">
        <a:solidFill>
          <a:schemeClr val="tx1"/>
        </a:solidFill>
        <a:latin typeface="Calibri" pitchFamily="34" charset="0"/>
        <a:ea typeface="+mn-ea"/>
        <a:cs typeface="Arial" charset="0"/>
      </a:defRPr>
    </a:lvl2pPr>
    <a:lvl3pPr lvl="2" marL="914400" rtl="0" algn="l" fontAlgn="base">
      <a:spcBef>
        <a:spcPct val="0"/>
      </a:spcBef>
      <a:spcAft>
        <a:spcPct val="0"/>
      </a:spcAft>
      <a:defRPr kern="1200">
        <a:solidFill>
          <a:schemeClr val="tx1"/>
        </a:solidFill>
        <a:latin typeface="Calibri" pitchFamily="34" charset="0"/>
        <a:ea typeface="+mn-ea"/>
        <a:cs typeface="Arial" charset="0"/>
      </a:defRPr>
    </a:lvl3pPr>
    <a:lvl4pPr lvl="3" marL="1371600" rtl="0" algn="l" fontAlgn="base">
      <a:spcBef>
        <a:spcPct val="0"/>
      </a:spcBef>
      <a:spcAft>
        <a:spcPct val="0"/>
      </a:spcAft>
      <a:defRPr kern="1200">
        <a:solidFill>
          <a:schemeClr val="tx1"/>
        </a:solidFill>
        <a:latin typeface="Calibri" pitchFamily="34" charset="0"/>
        <a:ea typeface="+mn-ea"/>
        <a:cs typeface="Arial" charset="0"/>
      </a:defRPr>
    </a:lvl4pPr>
    <a:lvl5pPr lvl="4" marL="1828800" rtl="0" algn="l" fontAlgn="base">
      <a:spcBef>
        <a:spcPct val="0"/>
      </a:spcBef>
      <a:spcAft>
        <a:spcPct val="0"/>
      </a:spcAft>
      <a:defRPr kern="1200">
        <a:solidFill>
          <a:schemeClr val="tx1"/>
        </a:solidFill>
        <a:latin typeface="Calibri" pitchFamily="34" charset="0"/>
        <a:ea typeface="+mn-ea"/>
        <a:cs typeface="Arial" charset="0"/>
      </a:defRPr>
    </a:lvl5pPr>
    <a:lvl6pPr defTabSz="914400" eaLnBrk="1" hangingPunct="1" latinLnBrk="0" lvl="5" marL="2286000" rtl="0" algn="l">
      <a:defRPr kern="1200">
        <a:solidFill>
          <a:schemeClr val="tx1"/>
        </a:solidFill>
        <a:latin typeface="Calibri" pitchFamily="34" charset="0"/>
        <a:ea typeface="+mn-ea"/>
        <a:cs typeface="Arial" charset="0"/>
      </a:defRPr>
    </a:lvl6pPr>
    <a:lvl7pPr defTabSz="914400" eaLnBrk="1" hangingPunct="1" latinLnBrk="0" lvl="6" marL="2743200" rtl="0" algn="l">
      <a:defRPr kern="1200">
        <a:solidFill>
          <a:schemeClr val="tx1"/>
        </a:solidFill>
        <a:latin typeface="Calibri" pitchFamily="34" charset="0"/>
        <a:ea typeface="+mn-ea"/>
        <a:cs typeface="Arial" charset="0"/>
      </a:defRPr>
    </a:lvl7pPr>
    <a:lvl8pPr defTabSz="914400" eaLnBrk="1" hangingPunct="1" latinLnBrk="0" lvl="7" marL="3200400" rtl="0" algn="l">
      <a:defRPr kern="1200">
        <a:solidFill>
          <a:schemeClr val="tx1"/>
        </a:solidFill>
        <a:latin typeface="Calibri" pitchFamily="34" charset="0"/>
        <a:ea typeface="+mn-ea"/>
        <a:cs typeface="Arial" charset="0"/>
      </a:defRPr>
    </a:lvl8pPr>
    <a:lvl9pPr defTabSz="914400" eaLnBrk="1" hangingPunct="1" latinLnBrk="0" lvl="8" marL="3657600" rtl="0" algn="l">
      <a:defRPr kern="1200">
        <a:solidFill>
          <a:schemeClr val="tx1"/>
        </a:solidFill>
        <a:latin typeface="Calibri" pitchFamily="34" charset="0"/>
        <a:ea typeface="+mn-ea"/>
        <a:cs typeface="Arial" charset="0"/>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CCF87BC-4647-4157-BE5E-32EB192481BA}"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32A278A-068E-4608-AAD1-89B58512E937}" type="slidenum">
              <a:rPr lang="en-US"/>
              <a:pPr>
                <a:defRPr/>
              </a:pPr>
              <a:t>‹#›</a:t>
            </a:fld>
            <a:endParaRPr lang="en-US"/>
          </a:p>
        </p:txBody>
      </p:sp>
    </p:spTree>
    <p:extLst>
      <p:ext uri="{BB962C8B-B14F-4D97-AF65-F5344CB8AC3E}">
        <p14:creationId xmlns="" xmlns:p14="http://schemas.microsoft.com/office/powerpoint/2010/main" val="41097364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219E52-D00B-4A23-9F92-BCAE93C46242}"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034CAA-CBBF-4E82-AC62-EE9FB0FC407D}" type="datetime1">
              <a:rPr lang="en-US"/>
              <a:pPr>
                <a:defRPr/>
              </a:pPr>
              <a:t>1/20/2013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6" name="Slide Number Placeholder 5"/>
          <p:cNvSpPr>
            <a:spLocks noGrp="1"/>
          </p:cNvSpPr>
          <p:nvPr>
            <p:ph type="sldNum" sz="quarter" idx="12"/>
          </p:nvPr>
        </p:nvSpPr>
        <p:spPr/>
        <p:txBody>
          <a:bodyPr/>
          <a:lstStyle>
            <a:lvl1pPr>
              <a:defRPr/>
            </a:lvl1pPr>
          </a:lstStyle>
          <a:p>
            <a:pPr>
              <a:defRPr/>
            </a:pPr>
            <a:fld id="{E850CE31-94B4-49C9-9D10-3DA186A4F0E4}" type="slidenum">
              <a:rPr lang="en-US"/>
              <a:pPr>
                <a:defRPr/>
              </a:pPr>
              <a:t>‹#›</a:t>
            </a:fld>
            <a:endParaRPr lang="en-US"/>
          </a:p>
        </p:txBody>
      </p:sp>
    </p:spTree>
    <p:extLst>
      <p:ext uri="{BB962C8B-B14F-4D97-AF65-F5344CB8AC3E}">
        <p14:creationId xmlns="" xmlns:p14="http://schemas.microsoft.com/office/powerpoint/2010/main" val="92271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E5F23C-9667-4DCD-AB25-48BE1D2BF292}" type="datetime1">
              <a:rPr lang="en-US"/>
              <a:pPr>
                <a:defRPr/>
              </a:pPr>
              <a:t>1/20/2013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6" name="Slide Number Placeholder 5"/>
          <p:cNvSpPr>
            <a:spLocks noGrp="1"/>
          </p:cNvSpPr>
          <p:nvPr>
            <p:ph type="sldNum" sz="quarter" idx="12"/>
          </p:nvPr>
        </p:nvSpPr>
        <p:spPr/>
        <p:txBody>
          <a:bodyPr/>
          <a:lstStyle>
            <a:lvl1pPr>
              <a:defRPr/>
            </a:lvl1pPr>
          </a:lstStyle>
          <a:p>
            <a:pPr>
              <a:defRPr/>
            </a:pPr>
            <a:fld id="{598A4AE4-786E-4256-8935-F1FEAA48D021}" type="slidenum">
              <a:rPr lang="en-US"/>
              <a:pPr>
                <a:defRPr/>
              </a:pPr>
              <a:t>‹#›</a:t>
            </a:fld>
            <a:endParaRPr lang="en-US"/>
          </a:p>
        </p:txBody>
      </p:sp>
    </p:spTree>
    <p:extLst>
      <p:ext uri="{BB962C8B-B14F-4D97-AF65-F5344CB8AC3E}">
        <p14:creationId xmlns="" xmlns:p14="http://schemas.microsoft.com/office/powerpoint/2010/main" val="12464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192541-8FCE-45B8-8162-AEE93BD32186}" type="datetime1">
              <a:rPr lang="en-US"/>
              <a:pPr>
                <a:defRPr/>
              </a:pPr>
              <a:t>1/20/2013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6" name="Slide Number Placeholder 5"/>
          <p:cNvSpPr>
            <a:spLocks noGrp="1"/>
          </p:cNvSpPr>
          <p:nvPr>
            <p:ph type="sldNum" sz="quarter" idx="12"/>
          </p:nvPr>
        </p:nvSpPr>
        <p:spPr/>
        <p:txBody>
          <a:bodyPr/>
          <a:lstStyle>
            <a:lvl1pPr>
              <a:defRPr/>
            </a:lvl1pPr>
          </a:lstStyle>
          <a:p>
            <a:pPr>
              <a:defRPr/>
            </a:pPr>
            <a:fld id="{C7200E74-F669-4D8F-94B9-7E49D810A8B9}" type="slidenum">
              <a:rPr lang="en-US"/>
              <a:pPr>
                <a:defRPr/>
              </a:pPr>
              <a:t>‹#›</a:t>
            </a:fld>
            <a:endParaRPr lang="en-US"/>
          </a:p>
        </p:txBody>
      </p:sp>
    </p:spTree>
    <p:extLst>
      <p:ext uri="{BB962C8B-B14F-4D97-AF65-F5344CB8AC3E}">
        <p14:creationId xmlns="" xmlns:p14="http://schemas.microsoft.com/office/powerpoint/2010/main" val="361148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0A5EB1-8995-4B49-89DC-64A397566BB4}" type="datetime1">
              <a:rPr lang="en-US"/>
              <a:pPr>
                <a:defRPr/>
              </a:pPr>
              <a:t>1/20/2013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6" name="Slide Number Placeholder 5"/>
          <p:cNvSpPr>
            <a:spLocks noGrp="1"/>
          </p:cNvSpPr>
          <p:nvPr>
            <p:ph type="sldNum" sz="quarter" idx="12"/>
          </p:nvPr>
        </p:nvSpPr>
        <p:spPr/>
        <p:txBody>
          <a:bodyPr/>
          <a:lstStyle>
            <a:lvl1pPr>
              <a:defRPr/>
            </a:lvl1pPr>
          </a:lstStyle>
          <a:p>
            <a:pPr>
              <a:defRPr/>
            </a:pPr>
            <a:fld id="{082C901F-DAF2-4187-8190-5A64EFDBADB2}" type="slidenum">
              <a:rPr lang="en-US"/>
              <a:pPr>
                <a:defRPr/>
              </a:pPr>
              <a:t>‹#›</a:t>
            </a:fld>
            <a:endParaRPr lang="en-US"/>
          </a:p>
        </p:txBody>
      </p:sp>
    </p:spTree>
    <p:extLst>
      <p:ext uri="{BB962C8B-B14F-4D97-AF65-F5344CB8AC3E}">
        <p14:creationId xmlns="" xmlns:p14="http://schemas.microsoft.com/office/powerpoint/2010/main" val="12037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ED85C4-968C-48F0-8C05-A8627F03578D}" type="datetime1">
              <a:rPr lang="en-US"/>
              <a:pPr>
                <a:defRPr/>
              </a:pPr>
              <a:t>1/20/2013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6" name="Slide Number Placeholder 5"/>
          <p:cNvSpPr>
            <a:spLocks noGrp="1"/>
          </p:cNvSpPr>
          <p:nvPr>
            <p:ph type="sldNum" sz="quarter" idx="12"/>
          </p:nvPr>
        </p:nvSpPr>
        <p:spPr/>
        <p:txBody>
          <a:bodyPr/>
          <a:lstStyle>
            <a:lvl1pPr>
              <a:defRPr/>
            </a:lvl1pPr>
          </a:lstStyle>
          <a:p>
            <a:pPr>
              <a:defRPr/>
            </a:pPr>
            <a:fld id="{22552361-A36D-460C-9F41-52B88C3B374F}" type="slidenum">
              <a:rPr lang="en-US"/>
              <a:pPr>
                <a:defRPr/>
              </a:pPr>
              <a:t>‹#›</a:t>
            </a:fld>
            <a:endParaRPr lang="en-US"/>
          </a:p>
        </p:txBody>
      </p:sp>
    </p:spTree>
    <p:extLst>
      <p:ext uri="{BB962C8B-B14F-4D97-AF65-F5344CB8AC3E}">
        <p14:creationId xmlns="" xmlns:p14="http://schemas.microsoft.com/office/powerpoint/2010/main" val="280793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9C5AD9-4DE5-4CFC-9452-55F223A7D484}" type="datetime1">
              <a:rPr lang="en-US"/>
              <a:pPr>
                <a:defRPr/>
              </a:pPr>
              <a:t>1/20/2013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7" name="Slide Number Placeholder 5"/>
          <p:cNvSpPr>
            <a:spLocks noGrp="1"/>
          </p:cNvSpPr>
          <p:nvPr>
            <p:ph type="sldNum" sz="quarter" idx="12"/>
          </p:nvPr>
        </p:nvSpPr>
        <p:spPr/>
        <p:txBody>
          <a:bodyPr/>
          <a:lstStyle>
            <a:lvl1pPr>
              <a:defRPr/>
            </a:lvl1pPr>
          </a:lstStyle>
          <a:p>
            <a:pPr>
              <a:defRPr/>
            </a:pPr>
            <a:fld id="{C33D1494-1370-462D-887C-0DD63871A649}" type="slidenum">
              <a:rPr lang="en-US"/>
              <a:pPr>
                <a:defRPr/>
              </a:pPr>
              <a:t>‹#›</a:t>
            </a:fld>
            <a:endParaRPr lang="en-US"/>
          </a:p>
        </p:txBody>
      </p:sp>
    </p:spTree>
    <p:extLst>
      <p:ext uri="{BB962C8B-B14F-4D97-AF65-F5344CB8AC3E}">
        <p14:creationId xmlns="" xmlns:p14="http://schemas.microsoft.com/office/powerpoint/2010/main" val="140328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D3EDEA-2E43-449A-B7FD-BAE68F910CCD}" type="datetime1">
              <a:rPr lang="en-US"/>
              <a:pPr>
                <a:defRPr/>
              </a:pPr>
              <a:t>1/20/2013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9" name="Slide Number Placeholder 5"/>
          <p:cNvSpPr>
            <a:spLocks noGrp="1"/>
          </p:cNvSpPr>
          <p:nvPr>
            <p:ph type="sldNum" sz="quarter" idx="12"/>
          </p:nvPr>
        </p:nvSpPr>
        <p:spPr/>
        <p:txBody>
          <a:bodyPr/>
          <a:lstStyle>
            <a:lvl1pPr>
              <a:defRPr/>
            </a:lvl1pPr>
          </a:lstStyle>
          <a:p>
            <a:pPr>
              <a:defRPr/>
            </a:pPr>
            <a:fld id="{D482C154-B17A-4319-BA81-8E9759B14D9D}" type="slidenum">
              <a:rPr lang="en-US"/>
              <a:pPr>
                <a:defRPr/>
              </a:pPr>
              <a:t>‹#›</a:t>
            </a:fld>
            <a:endParaRPr lang="en-US"/>
          </a:p>
        </p:txBody>
      </p:sp>
    </p:spTree>
    <p:extLst>
      <p:ext uri="{BB962C8B-B14F-4D97-AF65-F5344CB8AC3E}">
        <p14:creationId xmlns="" xmlns:p14="http://schemas.microsoft.com/office/powerpoint/2010/main" val="393455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F78EC8-B475-4FD2-A3C5-B780CA43E51C}" type="datetime1">
              <a:rPr lang="en-US"/>
              <a:pPr>
                <a:defRPr/>
              </a:pPr>
              <a:t>1/20/2013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5" name="Slide Number Placeholder 5"/>
          <p:cNvSpPr>
            <a:spLocks noGrp="1"/>
          </p:cNvSpPr>
          <p:nvPr>
            <p:ph type="sldNum" sz="quarter" idx="12"/>
          </p:nvPr>
        </p:nvSpPr>
        <p:spPr/>
        <p:txBody>
          <a:bodyPr/>
          <a:lstStyle>
            <a:lvl1pPr>
              <a:defRPr/>
            </a:lvl1pPr>
          </a:lstStyle>
          <a:p>
            <a:pPr>
              <a:defRPr/>
            </a:pPr>
            <a:fld id="{A05A72A0-149D-4865-97E9-972CC1710790}" type="slidenum">
              <a:rPr lang="en-US"/>
              <a:pPr>
                <a:defRPr/>
              </a:pPr>
              <a:t>‹#›</a:t>
            </a:fld>
            <a:endParaRPr lang="en-US"/>
          </a:p>
        </p:txBody>
      </p:sp>
    </p:spTree>
    <p:extLst>
      <p:ext uri="{BB962C8B-B14F-4D97-AF65-F5344CB8AC3E}">
        <p14:creationId xmlns="" xmlns:p14="http://schemas.microsoft.com/office/powerpoint/2010/main" val="281219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8D2801-4027-42C9-8421-AC6F4F91A3D5}" type="datetime1">
              <a:rPr lang="en-US"/>
              <a:pPr>
                <a:defRPr/>
              </a:pPr>
              <a:t>1/20/2013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4" name="Slide Number Placeholder 5"/>
          <p:cNvSpPr>
            <a:spLocks noGrp="1"/>
          </p:cNvSpPr>
          <p:nvPr>
            <p:ph type="sldNum" sz="quarter" idx="12"/>
          </p:nvPr>
        </p:nvSpPr>
        <p:spPr/>
        <p:txBody>
          <a:bodyPr/>
          <a:lstStyle>
            <a:lvl1pPr>
              <a:defRPr/>
            </a:lvl1pPr>
          </a:lstStyle>
          <a:p>
            <a:pPr>
              <a:defRPr/>
            </a:pPr>
            <a:fld id="{0FB16906-0D01-441F-BC3C-73B3042F4508}" type="slidenum">
              <a:rPr lang="en-US"/>
              <a:pPr>
                <a:defRPr/>
              </a:pPr>
              <a:t>‹#›</a:t>
            </a:fld>
            <a:endParaRPr lang="en-US"/>
          </a:p>
        </p:txBody>
      </p:sp>
    </p:spTree>
    <p:extLst>
      <p:ext uri="{BB962C8B-B14F-4D97-AF65-F5344CB8AC3E}">
        <p14:creationId xmlns="" xmlns:p14="http://schemas.microsoft.com/office/powerpoint/2010/main" val="353904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931C84-8FD8-492B-B15C-CC6F1310E079}" type="datetime1">
              <a:rPr lang="en-US"/>
              <a:pPr>
                <a:defRPr/>
              </a:pPr>
              <a:t>1/20/2013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7" name="Slide Number Placeholder 5"/>
          <p:cNvSpPr>
            <a:spLocks noGrp="1"/>
          </p:cNvSpPr>
          <p:nvPr>
            <p:ph type="sldNum" sz="quarter" idx="12"/>
          </p:nvPr>
        </p:nvSpPr>
        <p:spPr/>
        <p:txBody>
          <a:bodyPr/>
          <a:lstStyle>
            <a:lvl1pPr>
              <a:defRPr/>
            </a:lvl1pPr>
          </a:lstStyle>
          <a:p>
            <a:pPr>
              <a:defRPr/>
            </a:pPr>
            <a:fld id="{5FA91730-ECFA-4135-BE3A-954776C3B244}" type="slidenum">
              <a:rPr lang="en-US"/>
              <a:pPr>
                <a:defRPr/>
              </a:pPr>
              <a:t>‹#›</a:t>
            </a:fld>
            <a:endParaRPr lang="en-US"/>
          </a:p>
        </p:txBody>
      </p:sp>
    </p:spTree>
    <p:extLst>
      <p:ext uri="{BB962C8B-B14F-4D97-AF65-F5344CB8AC3E}">
        <p14:creationId xmlns="" xmlns:p14="http://schemas.microsoft.com/office/powerpoint/2010/main" val="285910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AF01FC-CB33-4573-AF87-5EB30C27FCEF}" type="datetime1">
              <a:rPr lang="en-US"/>
              <a:pPr>
                <a:defRPr/>
              </a:pPr>
              <a:t>1/20/2013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All Rights Reserved to Glass Rock S.A.E</a:t>
            </a:r>
          </a:p>
        </p:txBody>
      </p:sp>
      <p:sp>
        <p:nvSpPr>
          <p:cNvPr id="7" name="Slide Number Placeholder 5"/>
          <p:cNvSpPr>
            <a:spLocks noGrp="1"/>
          </p:cNvSpPr>
          <p:nvPr>
            <p:ph type="sldNum" sz="quarter" idx="12"/>
          </p:nvPr>
        </p:nvSpPr>
        <p:spPr/>
        <p:txBody>
          <a:bodyPr/>
          <a:lstStyle>
            <a:lvl1pPr>
              <a:defRPr/>
            </a:lvl1pPr>
          </a:lstStyle>
          <a:p>
            <a:pPr>
              <a:defRPr/>
            </a:pPr>
            <a:fld id="{5C957054-28F3-48A1-9F2F-3690BF99FC72}" type="slidenum">
              <a:rPr lang="en-US"/>
              <a:pPr>
                <a:defRPr/>
              </a:pPr>
              <a:t>‹#›</a:t>
            </a:fld>
            <a:endParaRPr lang="en-US"/>
          </a:p>
        </p:txBody>
      </p:sp>
    </p:spTree>
    <p:extLst>
      <p:ext uri="{BB962C8B-B14F-4D97-AF65-F5344CB8AC3E}">
        <p14:creationId xmlns="" xmlns:p14="http://schemas.microsoft.com/office/powerpoint/2010/main" val="271524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63D50C4-58FB-4E3C-AA3B-130621804615}" type="datetime1">
              <a:rPr lang="en-US"/>
              <a:pPr>
                <a:defRPr/>
              </a:pPr>
              <a:t>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All Rights Reserved to Glass Rock S.A.E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22A2308-4132-49D6-BECC-AF3D48D694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7.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3563888" y="3356471"/>
            <a:ext cx="6120680" cy="936625"/>
          </a:xfrm>
        </p:spPr>
        <p:txBody>
          <a:bodyPr/>
          <a:lstStyle/>
          <a:p>
            <a:r>
              <a:rPr lang="en-US" b="1" dirty="0" err="1" smtClean="0">
                <a:solidFill>
                  <a:schemeClr val="bg1"/>
                </a:solidFill>
                <a:latin typeface="Arial" charset="0"/>
                <a:cs typeface="Arial" charset="0"/>
              </a:rPr>
              <a:t>GlassRock</a:t>
            </a:r>
            <a:r>
              <a:rPr lang="en-US" b="1" dirty="0" smtClean="0">
                <a:solidFill>
                  <a:schemeClr val="bg1"/>
                </a:solidFill>
                <a:latin typeface="Arial" charset="0"/>
                <a:cs typeface="Arial" charset="0"/>
              </a:rPr>
              <a:t> </a:t>
            </a:r>
            <a:br>
              <a:rPr lang="en-US" b="1" dirty="0" smtClean="0">
                <a:solidFill>
                  <a:schemeClr val="bg1"/>
                </a:solidFill>
                <a:latin typeface="Arial" charset="0"/>
                <a:cs typeface="Arial" charset="0"/>
              </a:rPr>
            </a:br>
            <a:r>
              <a:rPr lang="en-US" b="1" dirty="0" smtClean="0">
                <a:solidFill>
                  <a:schemeClr val="bg1"/>
                </a:solidFill>
                <a:latin typeface="Arial" charset="0"/>
                <a:cs typeface="Arial" charset="0"/>
              </a:rPr>
              <a:t>Value Proposition</a:t>
            </a:r>
            <a:endParaRPr lang="en-US" sz="3200" b="1"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99392"/>
            <a:ext cx="6048672" cy="1143000"/>
          </a:xfrm>
        </p:spPr>
        <p:txBody>
          <a:bodyPr/>
          <a:lstStyle/>
          <a:p>
            <a:pPr algn="l"/>
            <a:r>
              <a:rPr lang="en-US" b="1" dirty="0" smtClean="0">
                <a:solidFill>
                  <a:schemeClr val="accent1"/>
                </a:solidFill>
                <a:latin typeface="Arial" charset="0"/>
                <a:cs typeface="Arial" charset="0"/>
              </a:rPr>
              <a:t>Best solution for CO2</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10</a:t>
            </a:fld>
            <a:endParaRPr lang="en-US" dirty="0"/>
          </a:p>
        </p:txBody>
      </p:sp>
      <p:pic>
        <p:nvPicPr>
          <p:cNvPr id="25601" name="Picture 1" descr="E:\Desktop\AIIG\Business Development\Masdar\strategic_options_for_climate_mitigation.jpg"/>
          <p:cNvPicPr>
            <a:picLocks noChangeAspect="1" noChangeArrowheads="1"/>
          </p:cNvPicPr>
          <p:nvPr/>
        </p:nvPicPr>
        <p:blipFill>
          <a:blip r:embed="rId4" cstate="print"/>
          <a:srcRect/>
          <a:stretch>
            <a:fillRect/>
          </a:stretch>
        </p:blipFill>
        <p:spPr bwMode="auto">
          <a:xfrm>
            <a:off x="1265320" y="1310793"/>
            <a:ext cx="5898968" cy="5430575"/>
          </a:xfrm>
          <a:prstGeom prst="rect">
            <a:avLst/>
          </a:prstGeom>
          <a:noFill/>
        </p:spPr>
      </p:pic>
      <p:cxnSp>
        <p:nvCxnSpPr>
          <p:cNvPr id="13" name="Straight Arrow Connector 12"/>
          <p:cNvCxnSpPr/>
          <p:nvPr/>
        </p:nvCxnSpPr>
        <p:spPr>
          <a:xfrm>
            <a:off x="467544" y="5877272"/>
            <a:ext cx="1008112" cy="7200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99392"/>
            <a:ext cx="6048672" cy="1143000"/>
          </a:xfrm>
        </p:spPr>
        <p:txBody>
          <a:bodyPr/>
          <a:lstStyle/>
          <a:p>
            <a:pPr algn="l"/>
            <a:r>
              <a:rPr lang="en-US" b="1" dirty="0" smtClean="0">
                <a:solidFill>
                  <a:schemeClr val="accent1"/>
                </a:solidFill>
                <a:latin typeface="Arial" charset="0"/>
                <a:cs typeface="Arial" charset="0"/>
              </a:rPr>
              <a:t>Energy Savings</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11</a:t>
            </a:fld>
            <a:endParaRPr lang="en-US" dirty="0"/>
          </a:p>
        </p:txBody>
      </p:sp>
      <p:pic>
        <p:nvPicPr>
          <p:cNvPr id="7" name="Picture 44" descr="npo00007d"/>
          <p:cNvPicPr>
            <a:picLocks noChangeAspect="1" noChangeArrowheads="1"/>
          </p:cNvPicPr>
          <p:nvPr/>
        </p:nvPicPr>
        <p:blipFill>
          <a:blip r:embed="rId4" cstate="print"/>
          <a:srcRect/>
          <a:stretch>
            <a:fillRect/>
          </a:stretch>
        </p:blipFill>
        <p:spPr bwMode="auto">
          <a:xfrm>
            <a:off x="1458913" y="1874242"/>
            <a:ext cx="7597775" cy="3282950"/>
          </a:xfrm>
          <a:prstGeom prst="rect">
            <a:avLst/>
          </a:prstGeom>
          <a:noFill/>
          <a:ln w="9525">
            <a:noFill/>
            <a:miter lim="800000"/>
            <a:headEnd/>
            <a:tailEnd/>
          </a:ln>
          <a:effectLst/>
        </p:spPr>
      </p:pic>
      <p:sp>
        <p:nvSpPr>
          <p:cNvPr id="8" name="Rectangle 4"/>
          <p:cNvSpPr>
            <a:spLocks noChangeArrowheads="1"/>
          </p:cNvSpPr>
          <p:nvPr/>
        </p:nvSpPr>
        <p:spPr bwMode="auto">
          <a:xfrm>
            <a:off x="1544638" y="2591792"/>
            <a:ext cx="1844675" cy="457200"/>
          </a:xfrm>
          <a:prstGeom prst="rect">
            <a:avLst/>
          </a:prstGeom>
          <a:noFill/>
          <a:ln w="9525">
            <a:noFill/>
            <a:miter lim="800000"/>
            <a:headEnd/>
            <a:tailEnd/>
          </a:ln>
          <a:effectLst/>
        </p:spPr>
        <p:txBody>
          <a:bodyPr>
            <a:spAutoFit/>
          </a:bodyPr>
          <a:lstStyle/>
          <a:p>
            <a:pPr algn="ctr"/>
            <a:r>
              <a:rPr lang="fr-FR" sz="2400">
                <a:solidFill>
                  <a:srgbClr val="080808"/>
                </a:solidFill>
              </a:rPr>
              <a:t>60 kg/m²a</a:t>
            </a:r>
          </a:p>
        </p:txBody>
      </p:sp>
      <p:sp>
        <p:nvSpPr>
          <p:cNvPr id="9" name="Rectangle 5"/>
          <p:cNvSpPr>
            <a:spLocks noChangeArrowheads="1"/>
          </p:cNvSpPr>
          <p:nvPr/>
        </p:nvSpPr>
        <p:spPr bwMode="auto">
          <a:xfrm>
            <a:off x="3592513" y="2264767"/>
            <a:ext cx="1905000" cy="822325"/>
          </a:xfrm>
          <a:prstGeom prst="rect">
            <a:avLst/>
          </a:prstGeom>
          <a:noFill/>
          <a:ln w="9525">
            <a:noFill/>
            <a:miter lim="800000"/>
            <a:headEnd/>
            <a:tailEnd/>
          </a:ln>
          <a:effectLst/>
        </p:spPr>
        <p:txBody>
          <a:bodyPr>
            <a:spAutoFit/>
          </a:bodyPr>
          <a:lstStyle/>
          <a:p>
            <a:pPr algn="ctr"/>
            <a:r>
              <a:rPr lang="fr-FR" sz="2400">
                <a:solidFill>
                  <a:schemeClr val="bg2"/>
                </a:solidFill>
              </a:rPr>
              <a:t/>
            </a:r>
            <a:br>
              <a:rPr lang="fr-FR" sz="2400">
                <a:solidFill>
                  <a:schemeClr val="bg2"/>
                </a:solidFill>
              </a:rPr>
            </a:br>
            <a:r>
              <a:rPr lang="fr-FR" sz="2400">
                <a:solidFill>
                  <a:srgbClr val="080808"/>
                </a:solidFill>
              </a:rPr>
              <a:t>30 kg/m²a</a:t>
            </a:r>
          </a:p>
        </p:txBody>
      </p:sp>
      <p:sp>
        <p:nvSpPr>
          <p:cNvPr id="10" name="Rectangle 6"/>
          <p:cNvSpPr>
            <a:spLocks noChangeArrowheads="1"/>
          </p:cNvSpPr>
          <p:nvPr/>
        </p:nvSpPr>
        <p:spPr bwMode="auto">
          <a:xfrm>
            <a:off x="5545138" y="2599730"/>
            <a:ext cx="1674812" cy="457200"/>
          </a:xfrm>
          <a:prstGeom prst="rect">
            <a:avLst/>
          </a:prstGeom>
          <a:noFill/>
          <a:ln w="9525">
            <a:noFill/>
            <a:miter lim="800000"/>
            <a:headEnd/>
            <a:tailEnd/>
          </a:ln>
          <a:effectLst/>
        </p:spPr>
        <p:txBody>
          <a:bodyPr wrap="none">
            <a:spAutoFit/>
          </a:bodyPr>
          <a:lstStyle/>
          <a:p>
            <a:r>
              <a:rPr lang="fr-FR" sz="2400"/>
              <a:t> </a:t>
            </a:r>
            <a:r>
              <a:rPr lang="fr-FR" sz="2400">
                <a:solidFill>
                  <a:srgbClr val="080808"/>
                </a:solidFill>
              </a:rPr>
              <a:t>10 kg/m²a</a:t>
            </a:r>
          </a:p>
        </p:txBody>
      </p:sp>
      <p:sp>
        <p:nvSpPr>
          <p:cNvPr id="11" name="Rectangle 7"/>
          <p:cNvSpPr>
            <a:spLocks noChangeArrowheads="1"/>
          </p:cNvSpPr>
          <p:nvPr/>
        </p:nvSpPr>
        <p:spPr bwMode="auto">
          <a:xfrm>
            <a:off x="7308850" y="2637830"/>
            <a:ext cx="1689100" cy="420687"/>
          </a:xfrm>
          <a:prstGeom prst="rect">
            <a:avLst/>
          </a:prstGeom>
          <a:noFill/>
          <a:ln w="9525">
            <a:noFill/>
            <a:miter lim="800000"/>
            <a:headEnd/>
            <a:tailEnd/>
          </a:ln>
          <a:effectLst/>
        </p:spPr>
        <p:txBody>
          <a:bodyPr>
            <a:spAutoFit/>
          </a:bodyPr>
          <a:lstStyle/>
          <a:p>
            <a:pPr algn="ctr">
              <a:lnSpc>
                <a:spcPct val="90000"/>
              </a:lnSpc>
              <a:spcBef>
                <a:spcPct val="40000"/>
              </a:spcBef>
              <a:buSzPct val="130000"/>
            </a:pPr>
            <a:r>
              <a:rPr lang="fr-FR" sz="2400" b="0"/>
              <a:t> </a:t>
            </a:r>
            <a:r>
              <a:rPr lang="fr-FR" sz="2400">
                <a:solidFill>
                  <a:srgbClr val="080808"/>
                </a:solidFill>
              </a:rPr>
              <a:t>2 kg/m²a</a:t>
            </a:r>
          </a:p>
        </p:txBody>
      </p:sp>
      <p:sp>
        <p:nvSpPr>
          <p:cNvPr id="12" name="Rectangle 8"/>
          <p:cNvSpPr>
            <a:spLocks noChangeArrowheads="1"/>
          </p:cNvSpPr>
          <p:nvPr/>
        </p:nvSpPr>
        <p:spPr bwMode="auto">
          <a:xfrm>
            <a:off x="2037659" y="4395192"/>
            <a:ext cx="766557" cy="307777"/>
          </a:xfrm>
          <a:prstGeom prst="rect">
            <a:avLst/>
          </a:prstGeom>
          <a:noFill/>
          <a:ln w="9525">
            <a:noFill/>
            <a:miter lim="800000"/>
            <a:headEnd/>
            <a:tailEnd/>
          </a:ln>
          <a:effectLst/>
        </p:spPr>
        <p:txBody>
          <a:bodyPr wrap="none">
            <a:spAutoFit/>
          </a:bodyPr>
          <a:lstStyle/>
          <a:p>
            <a:pPr algn="ctr"/>
            <a:r>
              <a:rPr lang="fr-FR" sz="1400" dirty="0"/>
              <a:t>25 - 30 l</a:t>
            </a:r>
          </a:p>
        </p:txBody>
      </p:sp>
      <p:sp>
        <p:nvSpPr>
          <p:cNvPr id="14" name="Rectangle 9"/>
          <p:cNvSpPr>
            <a:spLocks noChangeArrowheads="1"/>
          </p:cNvSpPr>
          <p:nvPr/>
        </p:nvSpPr>
        <p:spPr bwMode="auto">
          <a:xfrm>
            <a:off x="4142685" y="4365030"/>
            <a:ext cx="766557" cy="307777"/>
          </a:xfrm>
          <a:prstGeom prst="rect">
            <a:avLst/>
          </a:prstGeom>
          <a:noFill/>
          <a:ln w="9525">
            <a:noFill/>
            <a:miter lim="800000"/>
            <a:headEnd/>
            <a:tailEnd/>
          </a:ln>
          <a:effectLst/>
        </p:spPr>
        <p:txBody>
          <a:bodyPr wrap="none">
            <a:spAutoFit/>
          </a:bodyPr>
          <a:lstStyle/>
          <a:p>
            <a:pPr algn="ctr"/>
            <a:r>
              <a:rPr lang="fr-FR" sz="1400" dirty="0"/>
              <a:t>10 - 15 l</a:t>
            </a:r>
          </a:p>
        </p:txBody>
      </p:sp>
      <p:sp>
        <p:nvSpPr>
          <p:cNvPr id="15" name="Rectangle 10"/>
          <p:cNvSpPr>
            <a:spLocks noChangeArrowheads="1"/>
          </p:cNvSpPr>
          <p:nvPr/>
        </p:nvSpPr>
        <p:spPr bwMode="auto">
          <a:xfrm>
            <a:off x="6107306" y="4380905"/>
            <a:ext cx="583814" cy="286232"/>
          </a:xfrm>
          <a:prstGeom prst="rect">
            <a:avLst/>
          </a:prstGeom>
          <a:noFill/>
          <a:ln w="9525">
            <a:noFill/>
            <a:miter lim="800000"/>
            <a:headEnd/>
            <a:tailEnd/>
          </a:ln>
          <a:effectLst/>
        </p:spPr>
        <p:txBody>
          <a:bodyPr wrap="none">
            <a:spAutoFit/>
          </a:bodyPr>
          <a:lstStyle/>
          <a:p>
            <a:pPr algn="ctr">
              <a:lnSpc>
                <a:spcPct val="90000"/>
              </a:lnSpc>
              <a:spcBef>
                <a:spcPct val="40000"/>
              </a:spcBef>
              <a:buSzPct val="130000"/>
            </a:pPr>
            <a:r>
              <a:rPr lang="fr-FR" sz="1400" dirty="0"/>
              <a:t>4 - 5 l</a:t>
            </a:r>
          </a:p>
        </p:txBody>
      </p:sp>
      <p:sp>
        <p:nvSpPr>
          <p:cNvPr id="16" name="Rectangle 11"/>
          <p:cNvSpPr>
            <a:spLocks noChangeArrowheads="1"/>
          </p:cNvSpPr>
          <p:nvPr/>
        </p:nvSpPr>
        <p:spPr bwMode="auto">
          <a:xfrm>
            <a:off x="7932738" y="4380905"/>
            <a:ext cx="599702" cy="286232"/>
          </a:xfrm>
          <a:prstGeom prst="rect">
            <a:avLst/>
          </a:prstGeom>
          <a:noFill/>
          <a:ln w="9525">
            <a:noFill/>
            <a:miter lim="800000"/>
            <a:headEnd/>
            <a:tailEnd/>
          </a:ln>
          <a:effectLst/>
        </p:spPr>
        <p:txBody>
          <a:bodyPr wrap="square">
            <a:spAutoFit/>
          </a:bodyPr>
          <a:lstStyle/>
          <a:p>
            <a:pPr algn="ctr">
              <a:lnSpc>
                <a:spcPct val="90000"/>
              </a:lnSpc>
              <a:spcBef>
                <a:spcPct val="40000"/>
              </a:spcBef>
              <a:buSzPct val="130000"/>
            </a:pPr>
            <a:r>
              <a:rPr lang="fr-FR" sz="1400" dirty="0"/>
              <a:t>1.5 l</a:t>
            </a:r>
          </a:p>
        </p:txBody>
      </p:sp>
      <p:sp>
        <p:nvSpPr>
          <p:cNvPr id="17" name="Rectangle 12"/>
          <p:cNvSpPr>
            <a:spLocks noChangeArrowheads="1"/>
          </p:cNvSpPr>
          <p:nvPr/>
        </p:nvSpPr>
        <p:spPr bwMode="auto">
          <a:xfrm>
            <a:off x="114300" y="3942755"/>
            <a:ext cx="1338263" cy="1099029"/>
          </a:xfrm>
          <a:prstGeom prst="rect">
            <a:avLst/>
          </a:prstGeom>
          <a:noFill/>
          <a:ln w="9525">
            <a:noFill/>
            <a:miter lim="800000"/>
            <a:headEnd/>
            <a:tailEnd/>
          </a:ln>
          <a:effectLst/>
        </p:spPr>
        <p:txBody>
          <a:bodyPr lIns="18000" tIns="10800" rIns="18000" bIns="10800">
            <a:spAutoFit/>
          </a:bodyPr>
          <a:lstStyle/>
          <a:p>
            <a:pPr algn="ctr"/>
            <a:r>
              <a:rPr lang="en-US" sz="1400" b="0" dirty="0">
                <a:solidFill>
                  <a:srgbClr val="333333"/>
                </a:solidFill>
              </a:rPr>
              <a:t>Energy consumption in liters </a:t>
            </a:r>
            <a:r>
              <a:rPr lang="en-US" sz="1400" b="0" dirty="0" smtClean="0">
                <a:solidFill>
                  <a:srgbClr val="333333"/>
                </a:solidFill>
              </a:rPr>
              <a:t>heating or cooling oil </a:t>
            </a:r>
            <a:r>
              <a:rPr lang="en-US" sz="1400" b="0" dirty="0">
                <a:solidFill>
                  <a:srgbClr val="333333"/>
                </a:solidFill>
              </a:rPr>
              <a:t>per m² and year</a:t>
            </a:r>
            <a:endParaRPr lang="fr-FR" sz="1400" b="0" dirty="0">
              <a:solidFill>
                <a:srgbClr val="333333"/>
              </a:solidFill>
            </a:endParaRPr>
          </a:p>
        </p:txBody>
      </p:sp>
      <p:sp>
        <p:nvSpPr>
          <p:cNvPr id="18" name="Oval 13"/>
          <p:cNvSpPr>
            <a:spLocks noChangeArrowheads="1"/>
          </p:cNvSpPr>
          <p:nvPr/>
        </p:nvSpPr>
        <p:spPr bwMode="auto">
          <a:xfrm>
            <a:off x="0" y="3769717"/>
            <a:ext cx="1574800" cy="1320800"/>
          </a:xfrm>
          <a:prstGeom prst="ellipse">
            <a:avLst/>
          </a:prstGeom>
          <a:noFill/>
          <a:ln w="9525">
            <a:solidFill>
              <a:schemeClr val="tx2"/>
            </a:solidFill>
            <a:round/>
            <a:headEnd/>
            <a:tailEnd/>
          </a:ln>
          <a:effectLst/>
        </p:spPr>
        <p:txBody>
          <a:bodyPr wrap="none" anchor="ctr"/>
          <a:lstStyle/>
          <a:p>
            <a:pPr algn="ctr"/>
            <a:endParaRPr lang="en-US" b="0">
              <a:solidFill>
                <a:srgbClr val="333333"/>
              </a:solidFill>
            </a:endParaRPr>
          </a:p>
        </p:txBody>
      </p:sp>
      <p:sp>
        <p:nvSpPr>
          <p:cNvPr id="19" name="Oval 14"/>
          <p:cNvSpPr>
            <a:spLocks noChangeArrowheads="1"/>
          </p:cNvSpPr>
          <p:nvPr/>
        </p:nvSpPr>
        <p:spPr bwMode="auto">
          <a:xfrm>
            <a:off x="2044700" y="4315817"/>
            <a:ext cx="723900" cy="406400"/>
          </a:xfrm>
          <a:prstGeom prst="ellipse">
            <a:avLst/>
          </a:prstGeom>
          <a:noFill/>
          <a:ln w="9525">
            <a:solidFill>
              <a:schemeClr val="tx2"/>
            </a:solidFill>
            <a:round/>
            <a:headEnd/>
            <a:tailEnd/>
          </a:ln>
          <a:effectLst/>
        </p:spPr>
        <p:txBody>
          <a:bodyPr wrap="none" anchor="ctr"/>
          <a:lstStyle/>
          <a:p>
            <a:endParaRPr lang="en-US"/>
          </a:p>
        </p:txBody>
      </p:sp>
      <p:sp>
        <p:nvSpPr>
          <p:cNvPr id="20" name="Oval 15"/>
          <p:cNvSpPr>
            <a:spLocks noChangeArrowheads="1"/>
          </p:cNvSpPr>
          <p:nvPr/>
        </p:nvSpPr>
        <p:spPr bwMode="auto">
          <a:xfrm>
            <a:off x="4178300" y="4303117"/>
            <a:ext cx="723900" cy="406400"/>
          </a:xfrm>
          <a:prstGeom prst="ellipse">
            <a:avLst/>
          </a:prstGeom>
          <a:noFill/>
          <a:ln w="9525">
            <a:solidFill>
              <a:schemeClr val="tx2"/>
            </a:solidFill>
            <a:round/>
            <a:headEnd/>
            <a:tailEnd/>
          </a:ln>
          <a:effectLst/>
        </p:spPr>
        <p:txBody>
          <a:bodyPr wrap="none" anchor="ctr"/>
          <a:lstStyle/>
          <a:p>
            <a:endParaRPr lang="en-US"/>
          </a:p>
        </p:txBody>
      </p:sp>
      <p:sp>
        <p:nvSpPr>
          <p:cNvPr id="21" name="Oval 16"/>
          <p:cNvSpPr>
            <a:spLocks noChangeArrowheads="1"/>
          </p:cNvSpPr>
          <p:nvPr/>
        </p:nvSpPr>
        <p:spPr bwMode="auto">
          <a:xfrm>
            <a:off x="6045200" y="4315817"/>
            <a:ext cx="723900" cy="406400"/>
          </a:xfrm>
          <a:prstGeom prst="ellipse">
            <a:avLst/>
          </a:prstGeom>
          <a:noFill/>
          <a:ln w="9525">
            <a:solidFill>
              <a:schemeClr val="tx2"/>
            </a:solidFill>
            <a:round/>
            <a:headEnd/>
            <a:tailEnd/>
          </a:ln>
          <a:effectLst/>
        </p:spPr>
        <p:txBody>
          <a:bodyPr wrap="none" anchor="ctr"/>
          <a:lstStyle/>
          <a:p>
            <a:endParaRPr lang="en-US"/>
          </a:p>
        </p:txBody>
      </p:sp>
      <p:sp>
        <p:nvSpPr>
          <p:cNvPr id="22" name="Oval 17"/>
          <p:cNvSpPr>
            <a:spLocks noChangeArrowheads="1"/>
          </p:cNvSpPr>
          <p:nvPr/>
        </p:nvSpPr>
        <p:spPr bwMode="auto">
          <a:xfrm>
            <a:off x="7835900" y="4328517"/>
            <a:ext cx="723900" cy="406400"/>
          </a:xfrm>
          <a:prstGeom prst="ellipse">
            <a:avLst/>
          </a:prstGeom>
          <a:noFill/>
          <a:ln w="9525">
            <a:solidFill>
              <a:schemeClr val="tx2"/>
            </a:solidFill>
            <a:round/>
            <a:headEnd/>
            <a:tailEnd/>
          </a:ln>
          <a:effectLst/>
        </p:spPr>
        <p:txBody>
          <a:bodyPr wrap="none" anchor="ctr"/>
          <a:lstStyle/>
          <a:p>
            <a:endParaRPr lang="en-US"/>
          </a:p>
        </p:txBody>
      </p:sp>
      <p:sp>
        <p:nvSpPr>
          <p:cNvPr id="23" name="Rectangle 18"/>
          <p:cNvSpPr>
            <a:spLocks noChangeArrowheads="1"/>
          </p:cNvSpPr>
          <p:nvPr/>
        </p:nvSpPr>
        <p:spPr bwMode="auto">
          <a:xfrm>
            <a:off x="87389" y="2833191"/>
            <a:ext cx="1244251" cy="307777"/>
          </a:xfrm>
          <a:prstGeom prst="rect">
            <a:avLst/>
          </a:prstGeom>
          <a:noFill/>
          <a:ln w="9525">
            <a:noFill/>
            <a:miter lim="800000"/>
            <a:headEnd/>
            <a:tailEnd/>
          </a:ln>
          <a:effectLst/>
        </p:spPr>
        <p:txBody>
          <a:bodyPr wrap="none">
            <a:spAutoFit/>
          </a:bodyPr>
          <a:lstStyle/>
          <a:p>
            <a:r>
              <a:rPr lang="fr-FR" sz="1400" dirty="0">
                <a:solidFill>
                  <a:srgbClr val="000000"/>
                </a:solidFill>
              </a:rPr>
              <a:t>CO2 Emissions</a:t>
            </a:r>
          </a:p>
        </p:txBody>
      </p:sp>
      <p:sp>
        <p:nvSpPr>
          <p:cNvPr id="24" name="Rectangle 19"/>
          <p:cNvSpPr>
            <a:spLocks noChangeArrowheads="1"/>
          </p:cNvSpPr>
          <p:nvPr/>
        </p:nvSpPr>
        <p:spPr bwMode="auto">
          <a:xfrm>
            <a:off x="1476375" y="1807567"/>
            <a:ext cx="1952625" cy="447675"/>
          </a:xfrm>
          <a:prstGeom prst="rect">
            <a:avLst/>
          </a:prstGeom>
          <a:noFill/>
          <a:ln w="9525">
            <a:noFill/>
            <a:miter lim="800000"/>
            <a:headEnd/>
            <a:tailEnd/>
          </a:ln>
          <a:effectLst/>
        </p:spPr>
        <p:txBody>
          <a:bodyPr lIns="18000" tIns="10800" rIns="18000" bIns="10800">
            <a:spAutoFit/>
          </a:bodyPr>
          <a:lstStyle/>
          <a:p>
            <a:pPr algn="ctr"/>
            <a:r>
              <a:rPr lang="fr-FR" b="0" i="1">
                <a:solidFill>
                  <a:schemeClr val="tx2"/>
                </a:solidFill>
              </a:rPr>
              <a:t>Built from 1950 to 1975: insufficient insulation</a:t>
            </a:r>
          </a:p>
        </p:txBody>
      </p:sp>
      <p:sp>
        <p:nvSpPr>
          <p:cNvPr id="25" name="Rectangle 20"/>
          <p:cNvSpPr>
            <a:spLocks noChangeArrowheads="1"/>
          </p:cNvSpPr>
          <p:nvPr/>
        </p:nvSpPr>
        <p:spPr bwMode="auto">
          <a:xfrm>
            <a:off x="3759200" y="1753592"/>
            <a:ext cx="1778000" cy="517525"/>
          </a:xfrm>
          <a:prstGeom prst="rect">
            <a:avLst/>
          </a:prstGeom>
          <a:noFill/>
          <a:ln w="9525">
            <a:noFill/>
            <a:miter lim="800000"/>
            <a:headEnd/>
            <a:tailEnd/>
          </a:ln>
          <a:effectLst/>
        </p:spPr>
        <p:txBody>
          <a:bodyPr>
            <a:spAutoFit/>
          </a:bodyPr>
          <a:lstStyle/>
          <a:p>
            <a:pPr algn="ctr"/>
            <a:r>
              <a:rPr lang="fr-FR" i="1" u="sng">
                <a:solidFill>
                  <a:schemeClr val="tx2"/>
                </a:solidFill>
              </a:rPr>
              <a:t>Current </a:t>
            </a:r>
          </a:p>
          <a:p>
            <a:pPr algn="ctr"/>
            <a:r>
              <a:rPr lang="fr-FR" i="1" u="sng">
                <a:solidFill>
                  <a:schemeClr val="tx2"/>
                </a:solidFill>
              </a:rPr>
              <a:t>regulations rate</a:t>
            </a:r>
          </a:p>
        </p:txBody>
      </p:sp>
      <p:sp>
        <p:nvSpPr>
          <p:cNvPr id="26" name="Rectangle 21"/>
          <p:cNvSpPr>
            <a:spLocks noChangeArrowheads="1"/>
          </p:cNvSpPr>
          <p:nvPr/>
        </p:nvSpPr>
        <p:spPr bwMode="auto">
          <a:xfrm>
            <a:off x="5765800" y="1736130"/>
            <a:ext cx="1536700" cy="517525"/>
          </a:xfrm>
          <a:prstGeom prst="rect">
            <a:avLst/>
          </a:prstGeom>
          <a:noFill/>
          <a:ln w="9525">
            <a:noFill/>
            <a:miter lim="800000"/>
            <a:headEnd/>
            <a:tailEnd/>
          </a:ln>
          <a:effectLst/>
        </p:spPr>
        <p:txBody>
          <a:bodyPr>
            <a:spAutoFit/>
          </a:bodyPr>
          <a:lstStyle/>
          <a:p>
            <a:pPr algn="ctr"/>
            <a:r>
              <a:rPr lang="fr-FR" b="0" i="1" dirty="0" err="1">
                <a:solidFill>
                  <a:schemeClr val="tx2"/>
                </a:solidFill>
              </a:rPr>
              <a:t>Low</a:t>
            </a:r>
            <a:r>
              <a:rPr lang="fr-FR" b="0" i="1" dirty="0">
                <a:solidFill>
                  <a:schemeClr val="tx2"/>
                </a:solidFill>
              </a:rPr>
              <a:t>-</a:t>
            </a:r>
            <a:r>
              <a:rPr lang="fr-FR" b="0" i="1" dirty="0" err="1">
                <a:solidFill>
                  <a:schemeClr val="tx2"/>
                </a:solidFill>
              </a:rPr>
              <a:t>energy</a:t>
            </a:r>
            <a:r>
              <a:rPr lang="fr-FR" b="0" i="1" dirty="0">
                <a:solidFill>
                  <a:schemeClr val="tx2"/>
                </a:solidFill>
              </a:rPr>
              <a:t> house </a:t>
            </a:r>
          </a:p>
        </p:txBody>
      </p:sp>
      <p:sp>
        <p:nvSpPr>
          <p:cNvPr id="27" name="Line 22"/>
          <p:cNvSpPr>
            <a:spLocks noChangeShapeType="1"/>
          </p:cNvSpPr>
          <p:nvPr/>
        </p:nvSpPr>
        <p:spPr bwMode="auto">
          <a:xfrm>
            <a:off x="3581400" y="1864717"/>
            <a:ext cx="0" cy="2959100"/>
          </a:xfrm>
          <a:prstGeom prst="line">
            <a:avLst/>
          </a:prstGeom>
          <a:noFill/>
          <a:ln w="9525">
            <a:solidFill>
              <a:schemeClr val="tx2"/>
            </a:solidFill>
            <a:round/>
            <a:headEnd/>
            <a:tailEnd/>
          </a:ln>
          <a:effectLst/>
        </p:spPr>
        <p:txBody>
          <a:bodyPr/>
          <a:lstStyle/>
          <a:p>
            <a:endParaRPr lang="en-US"/>
          </a:p>
        </p:txBody>
      </p:sp>
      <p:sp>
        <p:nvSpPr>
          <p:cNvPr id="28" name="Line 23"/>
          <p:cNvSpPr>
            <a:spLocks noChangeShapeType="1"/>
          </p:cNvSpPr>
          <p:nvPr/>
        </p:nvSpPr>
        <p:spPr bwMode="auto">
          <a:xfrm>
            <a:off x="5499100" y="1864717"/>
            <a:ext cx="0" cy="2959100"/>
          </a:xfrm>
          <a:prstGeom prst="line">
            <a:avLst/>
          </a:prstGeom>
          <a:noFill/>
          <a:ln w="9525">
            <a:solidFill>
              <a:schemeClr val="tx2"/>
            </a:solidFill>
            <a:round/>
            <a:headEnd/>
            <a:tailEnd/>
          </a:ln>
          <a:effectLst/>
        </p:spPr>
        <p:txBody>
          <a:bodyPr/>
          <a:lstStyle/>
          <a:p>
            <a:endParaRPr lang="en-US"/>
          </a:p>
        </p:txBody>
      </p:sp>
      <p:sp>
        <p:nvSpPr>
          <p:cNvPr id="29" name="Line 24"/>
          <p:cNvSpPr>
            <a:spLocks noChangeShapeType="1"/>
          </p:cNvSpPr>
          <p:nvPr/>
        </p:nvSpPr>
        <p:spPr bwMode="auto">
          <a:xfrm>
            <a:off x="7302500" y="1852017"/>
            <a:ext cx="0" cy="2959100"/>
          </a:xfrm>
          <a:prstGeom prst="line">
            <a:avLst/>
          </a:prstGeom>
          <a:noFill/>
          <a:ln w="9525">
            <a:solidFill>
              <a:schemeClr val="tx2"/>
            </a:solidFill>
            <a:round/>
            <a:headEnd/>
            <a:tailEnd/>
          </a:ln>
          <a:effectLst/>
        </p:spPr>
        <p:txBody>
          <a:bodyPr/>
          <a:lstStyle/>
          <a:p>
            <a:endParaRPr lang="en-US"/>
          </a:p>
        </p:txBody>
      </p:sp>
      <p:sp>
        <p:nvSpPr>
          <p:cNvPr id="31" name="Rectangle 21"/>
          <p:cNvSpPr>
            <a:spLocks noChangeArrowheads="1"/>
          </p:cNvSpPr>
          <p:nvPr/>
        </p:nvSpPr>
        <p:spPr bwMode="auto">
          <a:xfrm>
            <a:off x="7355780" y="1759347"/>
            <a:ext cx="1536700" cy="369332"/>
          </a:xfrm>
          <a:prstGeom prst="rect">
            <a:avLst/>
          </a:prstGeom>
          <a:noFill/>
          <a:ln w="9525">
            <a:noFill/>
            <a:miter lim="800000"/>
            <a:headEnd/>
            <a:tailEnd/>
          </a:ln>
          <a:effectLst/>
        </p:spPr>
        <p:txBody>
          <a:bodyPr>
            <a:spAutoFit/>
          </a:bodyPr>
          <a:lstStyle/>
          <a:p>
            <a:pPr algn="ctr"/>
            <a:r>
              <a:rPr lang="fr-FR" b="0" i="1" dirty="0" smtClean="0">
                <a:solidFill>
                  <a:schemeClr val="tx2"/>
                </a:solidFill>
              </a:rPr>
              <a:t>Passive </a:t>
            </a:r>
            <a:r>
              <a:rPr lang="fr-FR" b="0" i="1" dirty="0">
                <a:solidFill>
                  <a:schemeClr val="tx2"/>
                </a:solidFill>
              </a:rPr>
              <a:t>house </a:t>
            </a:r>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99392"/>
            <a:ext cx="6048672" cy="1143000"/>
          </a:xfrm>
        </p:spPr>
        <p:txBody>
          <a:bodyPr/>
          <a:lstStyle/>
          <a:p>
            <a:pPr algn="l"/>
            <a:r>
              <a:rPr lang="en-US" b="1" dirty="0" smtClean="0">
                <a:solidFill>
                  <a:schemeClr val="accent1"/>
                </a:solidFill>
                <a:latin typeface="Arial" charset="0"/>
                <a:cs typeface="Arial" charset="0"/>
              </a:rPr>
              <a:t>Energy Savings</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12</a:t>
            </a:fld>
            <a:endParaRPr lang="en-US" dirty="0"/>
          </a:p>
        </p:txBody>
      </p:sp>
      <p:sp>
        <p:nvSpPr>
          <p:cNvPr id="14" name="Rectangle 15"/>
          <p:cNvSpPr>
            <a:spLocks noChangeArrowheads="1"/>
          </p:cNvSpPr>
          <p:nvPr/>
        </p:nvSpPr>
        <p:spPr bwMode="auto">
          <a:xfrm>
            <a:off x="107504" y="3672408"/>
            <a:ext cx="6629400" cy="2924944"/>
          </a:xfrm>
          <a:prstGeom prst="rect">
            <a:avLst/>
          </a:prstGeom>
          <a:noFill/>
          <a:ln w="9525">
            <a:noFill/>
            <a:miter lim="800000"/>
            <a:headEnd/>
            <a:tailEnd/>
          </a:ln>
          <a:effectLst/>
        </p:spPr>
        <p:txBody>
          <a:bodyPr/>
          <a:lstStyle/>
          <a:p>
            <a:pPr algn="l">
              <a:spcBef>
                <a:spcPct val="0"/>
              </a:spcBef>
              <a:spcAft>
                <a:spcPct val="10000"/>
              </a:spcAft>
            </a:pPr>
            <a:r>
              <a:rPr lang="en-GB" sz="2400" b="1" dirty="0">
                <a:solidFill>
                  <a:srgbClr val="00B050"/>
                </a:solidFill>
                <a:cs typeface="Arial" charset="0"/>
              </a:rPr>
              <a:t>Business as usual</a:t>
            </a:r>
          </a:p>
          <a:p>
            <a:pPr algn="l">
              <a:spcBef>
                <a:spcPct val="0"/>
              </a:spcBef>
            </a:pPr>
            <a:r>
              <a:rPr lang="en-US" sz="1600" i="1" dirty="0"/>
              <a:t>EPS, XPS, PIR, PUF, </a:t>
            </a:r>
            <a:r>
              <a:rPr lang="en-US" sz="1600" i="1" dirty="0" err="1"/>
              <a:t>Phenolic</a:t>
            </a:r>
            <a:r>
              <a:rPr lang="en-US" sz="1600" i="1" dirty="0"/>
              <a:t> foams are 100% Oil related products</a:t>
            </a:r>
            <a:endParaRPr lang="en-GB" sz="1600" i="1" dirty="0"/>
          </a:p>
          <a:p>
            <a:pPr algn="l">
              <a:spcBef>
                <a:spcPct val="0"/>
              </a:spcBef>
            </a:pPr>
            <a:endParaRPr lang="en-GB" sz="800" i="1" dirty="0">
              <a:cs typeface="Arial" charset="0"/>
            </a:endParaRPr>
          </a:p>
          <a:p>
            <a:pPr algn="l">
              <a:spcBef>
                <a:spcPct val="0"/>
              </a:spcBef>
              <a:spcAft>
                <a:spcPct val="10000"/>
              </a:spcAft>
            </a:pPr>
            <a:r>
              <a:rPr lang="en-GB" sz="2400" b="1" dirty="0">
                <a:solidFill>
                  <a:srgbClr val="00B050"/>
                </a:solidFill>
                <a:cs typeface="Arial" charset="0"/>
              </a:rPr>
              <a:t>Our Value Proposition</a:t>
            </a:r>
          </a:p>
          <a:p>
            <a:pPr algn="l">
              <a:buClr>
                <a:schemeClr val="folHlink"/>
              </a:buClr>
              <a:buSzPct val="160000"/>
              <a:buFont typeface="Wingdings" pitchFamily="2" charset="2"/>
              <a:buChar char="ü"/>
            </a:pPr>
            <a:r>
              <a:rPr lang="en-GB" sz="1600" i="1" dirty="0"/>
              <a:t>Up to 80% recycled waste glass</a:t>
            </a:r>
          </a:p>
          <a:p>
            <a:pPr algn="l">
              <a:buClr>
                <a:schemeClr val="folHlink"/>
              </a:buClr>
              <a:buSzPct val="160000"/>
              <a:buFont typeface="Wingdings" pitchFamily="2" charset="2"/>
              <a:buChar char="ü"/>
            </a:pPr>
            <a:r>
              <a:rPr lang="en-GB" sz="1600" i="1" dirty="0" smtClean="0"/>
              <a:t>Raw materials such </a:t>
            </a:r>
            <a:r>
              <a:rPr lang="en-GB" sz="1600" i="1" dirty="0"/>
              <a:t>Sand, Soda Ash, Limestone, Dolomite and Basalt are virtually inexhaustible resources</a:t>
            </a:r>
          </a:p>
          <a:p>
            <a:pPr algn="l">
              <a:buClr>
                <a:schemeClr val="folHlink"/>
              </a:buClr>
              <a:buSzPct val="160000"/>
              <a:buFont typeface="Wingdings" pitchFamily="2" charset="2"/>
              <a:buChar char="ü"/>
            </a:pPr>
            <a:r>
              <a:rPr lang="en-US" sz="1600" i="1" dirty="0"/>
              <a:t>The natural raw materials are only produced in small open-cast mines. The result: an extraordinarily favorable ratio between production energy invested and energy savings realized</a:t>
            </a:r>
            <a:r>
              <a:rPr lang="en-US" sz="1600" i="1" dirty="0" smtClean="0"/>
              <a:t>,</a:t>
            </a:r>
            <a:endParaRPr lang="en-GB" sz="1600" i="1" dirty="0">
              <a:cs typeface="Arial" charset="0"/>
            </a:endParaRPr>
          </a:p>
        </p:txBody>
      </p:sp>
      <p:sp>
        <p:nvSpPr>
          <p:cNvPr id="203" name="Rectangle 18"/>
          <p:cNvSpPr>
            <a:spLocks noChangeArrowheads="1"/>
          </p:cNvSpPr>
          <p:nvPr/>
        </p:nvSpPr>
        <p:spPr bwMode="auto">
          <a:xfrm>
            <a:off x="3276600" y="2769270"/>
            <a:ext cx="179388" cy="179388"/>
          </a:xfrm>
          <a:prstGeom prst="rect">
            <a:avLst/>
          </a:prstGeom>
          <a:solidFill>
            <a:srgbClr val="808080"/>
          </a:solidFill>
          <a:ln w="9525" algn="ctr">
            <a:miter lim="800000"/>
            <a:headEnd/>
            <a:tailEnd/>
          </a:ln>
          <a:effectLst/>
          <a:scene3d>
            <a:camera prst="legacyPerspectiveTopRight">
              <a:rot lat="300000" lon="600000" rev="0"/>
            </a:camera>
            <a:lightRig rig="legacyFlat3" dir="b"/>
          </a:scene3d>
          <a:sp3d extrusionH="163500" prstMaterial="legacyMatte">
            <a:bevelT w="13500" h="13500" prst="angle"/>
            <a:bevelB w="13500" h="13500" prst="angle"/>
            <a:extrusionClr>
              <a:srgbClr val="DDDDDD"/>
            </a:extrusionClr>
          </a:sp3d>
        </p:spPr>
        <p:txBody>
          <a:bodyPr wrap="none" anchor="ctr">
            <a:spAutoFit/>
            <a:flatTx/>
          </a:bodyPr>
          <a:lstStyle/>
          <a:p>
            <a:endParaRPr lang="en-US"/>
          </a:p>
        </p:txBody>
      </p:sp>
      <p:grpSp>
        <p:nvGrpSpPr>
          <p:cNvPr id="204" name="Group 195"/>
          <p:cNvGrpSpPr>
            <a:grpSpLocks/>
          </p:cNvGrpSpPr>
          <p:nvPr/>
        </p:nvGrpSpPr>
        <p:grpSpPr bwMode="auto">
          <a:xfrm>
            <a:off x="4419600" y="1397670"/>
            <a:ext cx="4522788" cy="2617788"/>
            <a:chOff x="2784" y="2928"/>
            <a:chExt cx="2849" cy="1649"/>
          </a:xfrm>
        </p:grpSpPr>
        <p:grpSp>
          <p:nvGrpSpPr>
            <p:cNvPr id="205" name="Group 34"/>
            <p:cNvGrpSpPr>
              <a:grpSpLocks/>
            </p:cNvGrpSpPr>
            <p:nvPr/>
          </p:nvGrpSpPr>
          <p:grpSpPr bwMode="auto">
            <a:xfrm>
              <a:off x="2784" y="2928"/>
              <a:ext cx="2849" cy="113"/>
              <a:chOff x="2784" y="3840"/>
              <a:chExt cx="2849" cy="113"/>
            </a:xfrm>
          </p:grpSpPr>
          <p:sp>
            <p:nvSpPr>
              <p:cNvPr id="366" name="Rectangle 19"/>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7" name="Rectangle 20"/>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8" name="Rectangle 21"/>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9" name="Rectangle 22"/>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0" name="Rectangle 23"/>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1" name="Rectangle 24"/>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2" name="Rectangle 25"/>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3" name="Rectangle 26"/>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4" name="Rectangle 27"/>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5" name="Rectangle 28"/>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6" name="Rectangle 29"/>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7" name="Rectangle 30"/>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8" name="Rectangle 31"/>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79" name="Rectangle 32"/>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80" name="Rectangle 33"/>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06" name="Group 35"/>
            <p:cNvGrpSpPr>
              <a:grpSpLocks/>
            </p:cNvGrpSpPr>
            <p:nvPr/>
          </p:nvGrpSpPr>
          <p:grpSpPr bwMode="auto">
            <a:xfrm>
              <a:off x="2784" y="3081"/>
              <a:ext cx="2849" cy="113"/>
              <a:chOff x="2784" y="3840"/>
              <a:chExt cx="2849" cy="113"/>
            </a:xfrm>
          </p:grpSpPr>
          <p:sp>
            <p:nvSpPr>
              <p:cNvPr id="351" name="Rectangle 36"/>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2" name="Rectangle 37"/>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3" name="Rectangle 38"/>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4" name="Rectangle 39"/>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5" name="Rectangle 40"/>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6" name="Rectangle 41"/>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7" name="Rectangle 42"/>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8" name="Rectangle 43"/>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9" name="Rectangle 44"/>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0" name="Rectangle 45"/>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1" name="Rectangle 46"/>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2" name="Rectangle 47"/>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3" name="Rectangle 48"/>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4" name="Rectangle 49"/>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65" name="Rectangle 50"/>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07" name="Group 51"/>
            <p:cNvGrpSpPr>
              <a:grpSpLocks/>
            </p:cNvGrpSpPr>
            <p:nvPr/>
          </p:nvGrpSpPr>
          <p:grpSpPr bwMode="auto">
            <a:xfrm>
              <a:off x="2784" y="3235"/>
              <a:ext cx="2849" cy="113"/>
              <a:chOff x="2784" y="3840"/>
              <a:chExt cx="2849" cy="113"/>
            </a:xfrm>
          </p:grpSpPr>
          <p:sp>
            <p:nvSpPr>
              <p:cNvPr id="336" name="Rectangle 52"/>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7" name="Rectangle 53"/>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8" name="Rectangle 54"/>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9" name="Rectangle 55"/>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0" name="Rectangle 56"/>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1" name="Rectangle 57"/>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2" name="Rectangle 58"/>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3" name="Rectangle 59"/>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4" name="Rectangle 60"/>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5" name="Rectangle 61"/>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6" name="Rectangle 62"/>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7" name="Rectangle 63"/>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8" name="Rectangle 64"/>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49" name="Rectangle 65"/>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50" name="Rectangle 66"/>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08" name="Group 67"/>
            <p:cNvGrpSpPr>
              <a:grpSpLocks/>
            </p:cNvGrpSpPr>
            <p:nvPr/>
          </p:nvGrpSpPr>
          <p:grpSpPr bwMode="auto">
            <a:xfrm>
              <a:off x="2784" y="3388"/>
              <a:ext cx="2849" cy="113"/>
              <a:chOff x="2784" y="3840"/>
              <a:chExt cx="2849" cy="113"/>
            </a:xfrm>
          </p:grpSpPr>
          <p:sp>
            <p:nvSpPr>
              <p:cNvPr id="321" name="Rectangle 68"/>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2" name="Rectangle 69"/>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3" name="Rectangle 70"/>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4" name="Rectangle 71"/>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5" name="Rectangle 72"/>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6" name="Rectangle 73"/>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7" name="Rectangle 74"/>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8" name="Rectangle 75"/>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9" name="Rectangle 76"/>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0" name="Rectangle 77"/>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1" name="Rectangle 78"/>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2" name="Rectangle 79"/>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3" name="Rectangle 80"/>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4" name="Rectangle 81"/>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35" name="Rectangle 82"/>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09" name="Group 83"/>
            <p:cNvGrpSpPr>
              <a:grpSpLocks/>
            </p:cNvGrpSpPr>
            <p:nvPr/>
          </p:nvGrpSpPr>
          <p:grpSpPr bwMode="auto">
            <a:xfrm>
              <a:off x="2784" y="3542"/>
              <a:ext cx="2849" cy="113"/>
              <a:chOff x="2784" y="3840"/>
              <a:chExt cx="2849" cy="113"/>
            </a:xfrm>
          </p:grpSpPr>
          <p:sp>
            <p:nvSpPr>
              <p:cNvPr id="306" name="Rectangle 84"/>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7" name="Rectangle 85"/>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8" name="Rectangle 86"/>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9" name="Rectangle 87"/>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0" name="Rectangle 88"/>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1" name="Rectangle 89"/>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2" name="Rectangle 90"/>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3" name="Rectangle 91"/>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4" name="Rectangle 92"/>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5" name="Rectangle 93"/>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6" name="Rectangle 94"/>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7" name="Rectangle 95"/>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8" name="Rectangle 96"/>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19" name="Rectangle 97"/>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20" name="Rectangle 98"/>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10" name="Group 99"/>
            <p:cNvGrpSpPr>
              <a:grpSpLocks/>
            </p:cNvGrpSpPr>
            <p:nvPr/>
          </p:nvGrpSpPr>
          <p:grpSpPr bwMode="auto">
            <a:xfrm>
              <a:off x="2784" y="3696"/>
              <a:ext cx="2849" cy="113"/>
              <a:chOff x="2784" y="3840"/>
              <a:chExt cx="2849" cy="113"/>
            </a:xfrm>
          </p:grpSpPr>
          <p:sp>
            <p:nvSpPr>
              <p:cNvPr id="291" name="Rectangle 100"/>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2" name="Rectangle 101"/>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3" name="Rectangle 102"/>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4" name="Rectangle 103"/>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5" name="Rectangle 104"/>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6" name="Rectangle 105"/>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7" name="Rectangle 106"/>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8" name="Rectangle 107"/>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9" name="Rectangle 108"/>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0" name="Rectangle 109"/>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1" name="Rectangle 110"/>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2" name="Rectangle 111"/>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3" name="Rectangle 112"/>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4" name="Rectangle 113"/>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305" name="Rectangle 114"/>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11" name="Group 115"/>
            <p:cNvGrpSpPr>
              <a:grpSpLocks/>
            </p:cNvGrpSpPr>
            <p:nvPr/>
          </p:nvGrpSpPr>
          <p:grpSpPr bwMode="auto">
            <a:xfrm>
              <a:off x="2784" y="3849"/>
              <a:ext cx="2849" cy="113"/>
              <a:chOff x="2784" y="3840"/>
              <a:chExt cx="2849" cy="113"/>
            </a:xfrm>
          </p:grpSpPr>
          <p:sp>
            <p:nvSpPr>
              <p:cNvPr id="276" name="Rectangle 116"/>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7" name="Rectangle 117"/>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8" name="Rectangle 118"/>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9" name="Rectangle 119"/>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0" name="Rectangle 120"/>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1" name="Rectangle 121"/>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2" name="Rectangle 122"/>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3" name="Rectangle 123"/>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4" name="Rectangle 124"/>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5" name="Rectangle 125"/>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6" name="Rectangle 126"/>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7" name="Rectangle 127"/>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8" name="Rectangle 128"/>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89" name="Rectangle 129"/>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90" name="Rectangle 130"/>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12" name="Group 131"/>
            <p:cNvGrpSpPr>
              <a:grpSpLocks/>
            </p:cNvGrpSpPr>
            <p:nvPr/>
          </p:nvGrpSpPr>
          <p:grpSpPr bwMode="auto">
            <a:xfrm>
              <a:off x="2784" y="4003"/>
              <a:ext cx="2849" cy="113"/>
              <a:chOff x="2784" y="3840"/>
              <a:chExt cx="2849" cy="113"/>
            </a:xfrm>
          </p:grpSpPr>
          <p:sp>
            <p:nvSpPr>
              <p:cNvPr id="261" name="Rectangle 132"/>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2" name="Rectangle 133"/>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3" name="Rectangle 134"/>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4" name="Rectangle 135"/>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5" name="Rectangle 136"/>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6" name="Rectangle 137"/>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7" name="Rectangle 138"/>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8" name="Rectangle 139"/>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9" name="Rectangle 140"/>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0" name="Rectangle 141"/>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1" name="Rectangle 142"/>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2" name="Rectangle 143"/>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3" name="Rectangle 144"/>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4" name="Rectangle 145"/>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75" name="Rectangle 146"/>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13" name="Group 147"/>
            <p:cNvGrpSpPr>
              <a:grpSpLocks/>
            </p:cNvGrpSpPr>
            <p:nvPr/>
          </p:nvGrpSpPr>
          <p:grpSpPr bwMode="auto">
            <a:xfrm>
              <a:off x="2784" y="4156"/>
              <a:ext cx="2849" cy="113"/>
              <a:chOff x="2784" y="3840"/>
              <a:chExt cx="2849" cy="113"/>
            </a:xfrm>
          </p:grpSpPr>
          <p:sp>
            <p:nvSpPr>
              <p:cNvPr id="246" name="Rectangle 148"/>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7" name="Rectangle 149"/>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8" name="Rectangle 150"/>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9" name="Rectangle 151"/>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0" name="Rectangle 152"/>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1" name="Rectangle 153"/>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2" name="Rectangle 154"/>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3" name="Rectangle 155"/>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4" name="Rectangle 156"/>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5" name="Rectangle 157"/>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6" name="Rectangle 158"/>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7" name="Rectangle 159"/>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8" name="Rectangle 160"/>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59" name="Rectangle 161"/>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60" name="Rectangle 162"/>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14" name="Group 163"/>
            <p:cNvGrpSpPr>
              <a:grpSpLocks/>
            </p:cNvGrpSpPr>
            <p:nvPr/>
          </p:nvGrpSpPr>
          <p:grpSpPr bwMode="auto">
            <a:xfrm>
              <a:off x="2784" y="4310"/>
              <a:ext cx="2849" cy="113"/>
              <a:chOff x="2784" y="3840"/>
              <a:chExt cx="2849" cy="113"/>
            </a:xfrm>
          </p:grpSpPr>
          <p:sp>
            <p:nvSpPr>
              <p:cNvPr id="231" name="Rectangle 164"/>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2" name="Rectangle 165"/>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3" name="Rectangle 166"/>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4" name="Rectangle 167"/>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5" name="Rectangle 168"/>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6" name="Rectangle 169"/>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7" name="Rectangle 170"/>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8" name="Rectangle 171"/>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9" name="Rectangle 172"/>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0" name="Rectangle 173"/>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1" name="Rectangle 174"/>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2" name="Rectangle 175"/>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3" name="Rectangle 176"/>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4" name="Rectangle 177"/>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45" name="Rectangle 178"/>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nvGrpSpPr>
            <p:cNvPr id="215" name="Group 179"/>
            <p:cNvGrpSpPr>
              <a:grpSpLocks/>
            </p:cNvGrpSpPr>
            <p:nvPr/>
          </p:nvGrpSpPr>
          <p:grpSpPr bwMode="auto">
            <a:xfrm>
              <a:off x="2784" y="4464"/>
              <a:ext cx="2849" cy="113"/>
              <a:chOff x="2784" y="3840"/>
              <a:chExt cx="2849" cy="113"/>
            </a:xfrm>
          </p:grpSpPr>
          <p:sp>
            <p:nvSpPr>
              <p:cNvPr id="216" name="Rectangle 180"/>
              <p:cNvSpPr>
                <a:spLocks noChangeArrowheads="1"/>
              </p:cNvSpPr>
              <p:nvPr/>
            </p:nvSpPr>
            <p:spPr bwMode="auto">
              <a:xfrm>
                <a:off x="454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17" name="Rectangle 181"/>
              <p:cNvSpPr>
                <a:spLocks noChangeArrowheads="1"/>
              </p:cNvSpPr>
              <p:nvPr/>
            </p:nvSpPr>
            <p:spPr bwMode="auto">
              <a:xfrm>
                <a:off x="512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18" name="Rectangle 182"/>
              <p:cNvSpPr>
                <a:spLocks noChangeArrowheads="1"/>
              </p:cNvSpPr>
              <p:nvPr/>
            </p:nvSpPr>
            <p:spPr bwMode="auto">
              <a:xfrm>
                <a:off x="3956"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19" name="Rectangle 183"/>
              <p:cNvSpPr>
                <a:spLocks noChangeArrowheads="1"/>
              </p:cNvSpPr>
              <p:nvPr/>
            </p:nvSpPr>
            <p:spPr bwMode="auto">
              <a:xfrm>
                <a:off x="3565"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0" name="Rectangle 184"/>
              <p:cNvSpPr>
                <a:spLocks noChangeArrowheads="1"/>
              </p:cNvSpPr>
              <p:nvPr/>
            </p:nvSpPr>
            <p:spPr bwMode="auto">
              <a:xfrm>
                <a:off x="4347"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1" name="Rectangle 185"/>
              <p:cNvSpPr>
                <a:spLocks noChangeArrowheads="1"/>
              </p:cNvSpPr>
              <p:nvPr/>
            </p:nvSpPr>
            <p:spPr bwMode="auto">
              <a:xfrm>
                <a:off x="4152"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2" name="Rectangle 186"/>
              <p:cNvSpPr>
                <a:spLocks noChangeArrowheads="1"/>
              </p:cNvSpPr>
              <p:nvPr/>
            </p:nvSpPr>
            <p:spPr bwMode="auto">
              <a:xfrm>
                <a:off x="3761"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3" name="Rectangle 187"/>
              <p:cNvSpPr>
                <a:spLocks noChangeArrowheads="1"/>
              </p:cNvSpPr>
              <p:nvPr/>
            </p:nvSpPr>
            <p:spPr bwMode="auto">
              <a:xfrm>
                <a:off x="4738"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4" name="Rectangle 188"/>
              <p:cNvSpPr>
                <a:spLocks noChangeArrowheads="1"/>
              </p:cNvSpPr>
              <p:nvPr/>
            </p:nvSpPr>
            <p:spPr bwMode="auto">
              <a:xfrm>
                <a:off x="532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5" name="Rectangle 189"/>
              <p:cNvSpPr>
                <a:spLocks noChangeArrowheads="1"/>
              </p:cNvSpPr>
              <p:nvPr/>
            </p:nvSpPr>
            <p:spPr bwMode="auto">
              <a:xfrm>
                <a:off x="4933"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6" name="Rectangle 190"/>
              <p:cNvSpPr>
                <a:spLocks noChangeArrowheads="1"/>
              </p:cNvSpPr>
              <p:nvPr/>
            </p:nvSpPr>
            <p:spPr bwMode="auto">
              <a:xfrm>
                <a:off x="2979"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7" name="Rectangle 191"/>
              <p:cNvSpPr>
                <a:spLocks noChangeArrowheads="1"/>
              </p:cNvSpPr>
              <p:nvPr/>
            </p:nvSpPr>
            <p:spPr bwMode="auto">
              <a:xfrm>
                <a:off x="317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8" name="Rectangle 192"/>
              <p:cNvSpPr>
                <a:spLocks noChangeArrowheads="1"/>
              </p:cNvSpPr>
              <p:nvPr/>
            </p:nvSpPr>
            <p:spPr bwMode="auto">
              <a:xfrm>
                <a:off x="337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29" name="Rectangle 193"/>
              <p:cNvSpPr>
                <a:spLocks noChangeArrowheads="1"/>
              </p:cNvSpPr>
              <p:nvPr/>
            </p:nvSpPr>
            <p:spPr bwMode="auto">
              <a:xfrm>
                <a:off x="2784"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sp>
            <p:nvSpPr>
              <p:cNvPr id="230" name="Rectangle 194"/>
              <p:cNvSpPr>
                <a:spLocks noChangeArrowheads="1"/>
              </p:cNvSpPr>
              <p:nvPr/>
            </p:nvSpPr>
            <p:spPr bwMode="auto">
              <a:xfrm>
                <a:off x="5520" y="3840"/>
                <a:ext cx="113" cy="113"/>
              </a:xfrm>
              <a:prstGeom prst="rect">
                <a:avLst/>
              </a:prstGeom>
              <a:solidFill>
                <a:srgbClr val="FFFF00"/>
              </a:solidFill>
              <a:ln w="9525" algn="ctr">
                <a:miter lim="800000"/>
                <a:headEnd/>
                <a:tailEnd/>
              </a:ln>
              <a:effectLst/>
              <a:scene3d>
                <a:camera prst="legacyPerspectiveTopRight">
                  <a:rot lat="300000" lon="600000" rev="0"/>
                </a:camera>
                <a:lightRig rig="legacyFlat1" dir="t"/>
              </a:scene3d>
              <a:sp3d extrusionH="163500" prstMaterial="legacyMatte">
                <a:bevelT w="13500" h="13500" prst="angle"/>
                <a:bevelB w="13500" h="13500" prst="angle"/>
                <a:extrusionClr>
                  <a:srgbClr val="FFFF66"/>
                </a:extrusionClr>
              </a:sp3d>
            </p:spPr>
            <p:txBody>
              <a:bodyPr wrap="none" anchor="ctr">
                <a:spAutoFit/>
                <a:flatTx/>
              </a:bodyPr>
              <a:lstStyle/>
              <a:p>
                <a:endParaRPr lang="en-US"/>
              </a:p>
            </p:txBody>
          </p:sp>
        </p:grpSp>
      </p:grpSp>
      <p:sp>
        <p:nvSpPr>
          <p:cNvPr id="381" name="Text Box 196"/>
          <p:cNvSpPr txBox="1">
            <a:spLocks noChangeArrowheads="1"/>
          </p:cNvSpPr>
          <p:nvPr/>
        </p:nvSpPr>
        <p:spPr bwMode="auto">
          <a:xfrm>
            <a:off x="2438400" y="908720"/>
            <a:ext cx="4572000" cy="336550"/>
          </a:xfrm>
          <a:prstGeom prst="rect">
            <a:avLst/>
          </a:prstGeom>
          <a:noFill/>
          <a:ln w="9525" algn="ctr">
            <a:noFill/>
            <a:miter lim="800000"/>
            <a:headEnd/>
            <a:tailEnd/>
          </a:ln>
          <a:effectLst/>
        </p:spPr>
        <p:txBody>
          <a:bodyPr>
            <a:spAutoFit/>
          </a:bodyPr>
          <a:lstStyle/>
          <a:p>
            <a:pPr marL="457200" indent="-457200"/>
            <a:r>
              <a:rPr lang="en-GB" sz="1600"/>
              <a:t>1 m3 raw material </a:t>
            </a:r>
            <a:r>
              <a:rPr lang="en-GB" sz="1600">
                <a:sym typeface="Wingdings" pitchFamily="2" charset="2"/>
              </a:rPr>
              <a:t> 150 m3 Glass wool</a:t>
            </a:r>
            <a:endParaRPr lang="en-US" sz="1600"/>
          </a:p>
        </p:txBody>
      </p:sp>
      <p:sp>
        <p:nvSpPr>
          <p:cNvPr id="382" name="Line 198"/>
          <p:cNvSpPr>
            <a:spLocks noChangeShapeType="1"/>
          </p:cNvSpPr>
          <p:nvPr/>
        </p:nvSpPr>
        <p:spPr bwMode="auto">
          <a:xfrm>
            <a:off x="3657600" y="2845470"/>
            <a:ext cx="685800" cy="0"/>
          </a:xfrm>
          <a:prstGeom prst="line">
            <a:avLst/>
          </a:prstGeom>
          <a:noFill/>
          <a:ln w="76200">
            <a:solidFill>
              <a:srgbClr val="99CC00"/>
            </a:solidFill>
            <a:round/>
            <a:headEnd/>
            <a:tailEnd type="triangle" w="med" len="med"/>
          </a:ln>
          <a:effectLst/>
        </p:spPr>
        <p:txBody>
          <a:bodyPr anchor="ctr">
            <a:spAutoFit/>
          </a:bodyPr>
          <a:lstStyle/>
          <a:p>
            <a:endParaRPr lang="en-US"/>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99392"/>
            <a:ext cx="6048672" cy="1143000"/>
          </a:xfrm>
        </p:spPr>
        <p:txBody>
          <a:bodyPr/>
          <a:lstStyle/>
          <a:p>
            <a:pPr algn="l"/>
            <a:r>
              <a:rPr lang="en-US" b="1" dirty="0" smtClean="0">
                <a:solidFill>
                  <a:schemeClr val="accent1"/>
                </a:solidFill>
                <a:latin typeface="Arial" charset="0"/>
                <a:cs typeface="Arial" charset="0"/>
              </a:rPr>
              <a:t>Sustainability</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13</a:t>
            </a:fld>
            <a:endParaRPr lang="en-US" dirty="0"/>
          </a:p>
        </p:txBody>
      </p:sp>
      <p:pic>
        <p:nvPicPr>
          <p:cNvPr id="30" name="Picture 5"/>
          <p:cNvPicPr>
            <a:picLocks noChangeAspect="1" noChangeArrowheads="1"/>
          </p:cNvPicPr>
          <p:nvPr/>
        </p:nvPicPr>
        <p:blipFill>
          <a:blip r:embed="rId4" cstate="print"/>
          <a:srcRect l="3563" t="26855" r="67221" b="45543"/>
          <a:stretch>
            <a:fillRect/>
          </a:stretch>
        </p:blipFill>
        <p:spPr bwMode="auto">
          <a:xfrm>
            <a:off x="4904184" y="957659"/>
            <a:ext cx="3124200" cy="2819400"/>
          </a:xfrm>
          <a:prstGeom prst="rect">
            <a:avLst/>
          </a:prstGeom>
          <a:noFill/>
          <a:ln w="9525">
            <a:noFill/>
            <a:miter lim="800000"/>
            <a:headEnd/>
            <a:tailEnd/>
          </a:ln>
          <a:effectLst/>
        </p:spPr>
      </p:pic>
      <p:sp>
        <p:nvSpPr>
          <p:cNvPr id="32" name="Rectangle 6"/>
          <p:cNvSpPr>
            <a:spLocks noChangeArrowheads="1"/>
          </p:cNvSpPr>
          <p:nvPr/>
        </p:nvSpPr>
        <p:spPr bwMode="auto">
          <a:xfrm>
            <a:off x="1779984" y="881459"/>
            <a:ext cx="3789363" cy="2687638"/>
          </a:xfrm>
          <a:prstGeom prst="rect">
            <a:avLst/>
          </a:prstGeom>
          <a:noFill/>
          <a:ln w="9525" algn="ctr">
            <a:solidFill>
              <a:schemeClr val="bg1"/>
            </a:solidFill>
            <a:miter lim="800000"/>
            <a:headEnd/>
            <a:tailEnd/>
          </a:ln>
          <a:effectLst/>
        </p:spPr>
        <p:txBody>
          <a:bodyPr wrap="none" lIns="0" rIns="0" anchor="ctr"/>
          <a:lstStyle/>
          <a:p>
            <a:pPr algn="l" eaLnBrk="1" hangingPunct="1">
              <a:spcBef>
                <a:spcPct val="0"/>
              </a:spcBef>
            </a:pPr>
            <a:r>
              <a:rPr lang="en-US" sz="2400" b="1" dirty="0">
                <a:solidFill>
                  <a:srgbClr val="00B050"/>
                </a:solidFill>
                <a:cs typeface="Arial" charset="0"/>
              </a:rPr>
              <a:t>Production</a:t>
            </a:r>
            <a:r>
              <a:rPr lang="en-US" sz="2400" b="1" dirty="0" smtClean="0">
                <a:solidFill>
                  <a:srgbClr val="00B050"/>
                </a:solidFill>
                <a:cs typeface="Arial" charset="0"/>
              </a:rPr>
              <a:t>:</a:t>
            </a:r>
            <a:endParaRPr lang="en-US" sz="2400" b="1" dirty="0">
              <a:solidFill>
                <a:srgbClr val="00B050"/>
              </a:solidFill>
              <a:cs typeface="Arial" charset="0"/>
            </a:endParaRPr>
          </a:p>
          <a:p>
            <a:pPr algn="l" eaLnBrk="1" hangingPunct="1">
              <a:spcBef>
                <a:spcPct val="0"/>
              </a:spcBef>
              <a:buFont typeface="Wingdings" pitchFamily="2" charset="2"/>
              <a:buChar char="ü"/>
            </a:pPr>
            <a:r>
              <a:rPr lang="en-US" dirty="0" smtClean="0"/>
              <a:t> </a:t>
            </a:r>
            <a:r>
              <a:rPr lang="en-US" sz="1800" dirty="0" smtClean="0">
                <a:cs typeface="Arial" charset="0"/>
              </a:rPr>
              <a:t>Up </a:t>
            </a:r>
            <a:r>
              <a:rPr lang="en-US" sz="1800" dirty="0">
                <a:cs typeface="Arial" charset="0"/>
              </a:rPr>
              <a:t>to 80% recycled glass</a:t>
            </a:r>
          </a:p>
          <a:p>
            <a:pPr algn="l" eaLnBrk="1" hangingPunct="1">
              <a:spcBef>
                <a:spcPct val="0"/>
              </a:spcBef>
              <a:buFont typeface="Wingdings" pitchFamily="2" charset="2"/>
              <a:buChar char="ü"/>
            </a:pPr>
            <a:r>
              <a:rPr lang="en-US" sz="1800" dirty="0">
                <a:cs typeface="Arial" charset="0"/>
              </a:rPr>
              <a:t> R.M. Naturally abundant</a:t>
            </a:r>
          </a:p>
          <a:p>
            <a:pPr algn="l" eaLnBrk="1" hangingPunct="1">
              <a:spcBef>
                <a:spcPct val="0"/>
              </a:spcBef>
              <a:buFont typeface="Wingdings" pitchFamily="2" charset="2"/>
              <a:buChar char="ü"/>
            </a:pPr>
            <a:r>
              <a:rPr lang="en-US" sz="1800" dirty="0">
                <a:cs typeface="Arial" charset="0"/>
              </a:rPr>
              <a:t> Collection of dust</a:t>
            </a:r>
          </a:p>
          <a:p>
            <a:pPr algn="l" eaLnBrk="1" hangingPunct="1">
              <a:spcBef>
                <a:spcPct val="0"/>
              </a:spcBef>
              <a:buFont typeface="Wingdings" pitchFamily="2" charset="2"/>
              <a:buChar char="ü"/>
            </a:pPr>
            <a:r>
              <a:rPr lang="en-US" sz="1800" dirty="0">
                <a:cs typeface="Arial" charset="0"/>
              </a:rPr>
              <a:t> Fume washing</a:t>
            </a:r>
          </a:p>
          <a:p>
            <a:pPr algn="l" eaLnBrk="1" hangingPunct="1">
              <a:spcBef>
                <a:spcPct val="0"/>
              </a:spcBef>
              <a:buFont typeface="Wingdings" pitchFamily="2" charset="2"/>
              <a:buChar char="ü"/>
            </a:pPr>
            <a:r>
              <a:rPr lang="en-US" sz="1800" dirty="0">
                <a:cs typeface="Arial" charset="0"/>
              </a:rPr>
              <a:t> Process water recycling</a:t>
            </a:r>
          </a:p>
          <a:p>
            <a:pPr algn="l" eaLnBrk="1" hangingPunct="1">
              <a:spcBef>
                <a:spcPct val="0"/>
              </a:spcBef>
              <a:buFont typeface="Wingdings" pitchFamily="2" charset="2"/>
              <a:buChar char="ü"/>
            </a:pPr>
            <a:r>
              <a:rPr lang="en-US" sz="1800" dirty="0">
                <a:cs typeface="Arial" charset="0"/>
              </a:rPr>
              <a:t> Limited solid disposal</a:t>
            </a:r>
          </a:p>
        </p:txBody>
      </p:sp>
      <p:pic>
        <p:nvPicPr>
          <p:cNvPr id="33" name="Picture 9"/>
          <p:cNvPicPr>
            <a:picLocks noChangeAspect="1" noChangeArrowheads="1"/>
          </p:cNvPicPr>
          <p:nvPr/>
        </p:nvPicPr>
        <p:blipFill>
          <a:blip r:embed="rId4" cstate="print"/>
          <a:srcRect l="36987" t="14774" r="35143" b="62480"/>
          <a:stretch>
            <a:fillRect/>
          </a:stretch>
        </p:blipFill>
        <p:spPr bwMode="auto">
          <a:xfrm>
            <a:off x="2008584" y="4005064"/>
            <a:ext cx="2819400" cy="2346325"/>
          </a:xfrm>
          <a:prstGeom prst="rect">
            <a:avLst/>
          </a:prstGeom>
          <a:noFill/>
          <a:ln w="9525">
            <a:noFill/>
            <a:miter lim="800000"/>
            <a:headEnd/>
            <a:tailEnd/>
          </a:ln>
          <a:effectLst/>
        </p:spPr>
      </p:pic>
      <p:pic>
        <p:nvPicPr>
          <p:cNvPr id="34" name="Picture 11"/>
          <p:cNvPicPr>
            <a:picLocks noChangeAspect="1" noChangeArrowheads="1"/>
          </p:cNvPicPr>
          <p:nvPr/>
        </p:nvPicPr>
        <p:blipFill>
          <a:blip r:embed="rId4" cstate="print"/>
          <a:srcRect l="80536" t="4320" r="3761" b="87042"/>
          <a:stretch>
            <a:fillRect/>
          </a:stretch>
        </p:blipFill>
        <p:spPr bwMode="auto">
          <a:xfrm>
            <a:off x="3545284" y="6063059"/>
            <a:ext cx="1358900" cy="762000"/>
          </a:xfrm>
          <a:prstGeom prst="rect">
            <a:avLst/>
          </a:prstGeom>
          <a:noFill/>
          <a:ln w="9525">
            <a:noFill/>
            <a:miter lim="800000"/>
            <a:headEnd/>
            <a:tailEnd/>
          </a:ln>
          <a:effectLst/>
        </p:spPr>
      </p:pic>
      <p:sp>
        <p:nvSpPr>
          <p:cNvPr id="35" name="Rectangle 12"/>
          <p:cNvSpPr>
            <a:spLocks noChangeArrowheads="1"/>
          </p:cNvSpPr>
          <p:nvPr/>
        </p:nvSpPr>
        <p:spPr bwMode="auto">
          <a:xfrm>
            <a:off x="4980384" y="4005064"/>
            <a:ext cx="2971800" cy="2028825"/>
          </a:xfrm>
          <a:prstGeom prst="rect">
            <a:avLst/>
          </a:prstGeom>
          <a:noFill/>
          <a:ln w="9525" algn="ctr">
            <a:solidFill>
              <a:schemeClr val="bg1"/>
            </a:solidFill>
            <a:miter lim="800000"/>
            <a:headEnd/>
            <a:tailEnd/>
          </a:ln>
          <a:effectLst/>
        </p:spPr>
        <p:txBody>
          <a:bodyPr wrap="none" lIns="0" rIns="0" anchor="ctr"/>
          <a:lstStyle/>
          <a:p>
            <a:pPr algn="l" eaLnBrk="1" hangingPunct="1">
              <a:spcBef>
                <a:spcPct val="0"/>
              </a:spcBef>
            </a:pPr>
            <a:r>
              <a:rPr lang="en-US" sz="2400" b="1" dirty="0">
                <a:solidFill>
                  <a:srgbClr val="00B050"/>
                </a:solidFill>
                <a:cs typeface="Arial" charset="0"/>
              </a:rPr>
              <a:t>Transportation</a:t>
            </a:r>
          </a:p>
          <a:p>
            <a:pPr algn="l" eaLnBrk="1" hangingPunct="1">
              <a:spcBef>
                <a:spcPct val="0"/>
              </a:spcBef>
              <a:buFont typeface="Wingdings" pitchFamily="2" charset="2"/>
              <a:buChar char="ü"/>
            </a:pPr>
            <a:r>
              <a:rPr lang="en-US" dirty="0">
                <a:cs typeface="Arial" charset="0"/>
              </a:rPr>
              <a:t> High </a:t>
            </a:r>
            <a:r>
              <a:rPr lang="en-US" sz="1800" dirty="0">
                <a:cs typeface="Arial" charset="0"/>
              </a:rPr>
              <a:t>Compression Ratio</a:t>
            </a:r>
          </a:p>
          <a:p>
            <a:pPr algn="l" eaLnBrk="1" hangingPunct="1">
              <a:spcBef>
                <a:spcPct val="0"/>
              </a:spcBef>
              <a:buFont typeface="Wingdings" pitchFamily="2" charset="2"/>
              <a:buChar char="ü"/>
            </a:pPr>
            <a:r>
              <a:rPr lang="en-US" sz="1800" dirty="0">
                <a:cs typeface="Arial" charset="0"/>
              </a:rPr>
              <a:t> Minimized volume</a:t>
            </a:r>
          </a:p>
          <a:p>
            <a:pPr algn="l" eaLnBrk="1" hangingPunct="1">
              <a:spcBef>
                <a:spcPct val="0"/>
              </a:spcBef>
              <a:buFont typeface="Wingdings" pitchFamily="2" charset="2"/>
              <a:buChar char="ü"/>
            </a:pPr>
            <a:r>
              <a:rPr lang="en-US" sz="1800" dirty="0">
                <a:cs typeface="Arial" charset="0"/>
              </a:rPr>
              <a:t> Reduced impact on </a:t>
            </a:r>
            <a:r>
              <a:rPr lang="en-US" sz="1800" dirty="0" smtClean="0">
                <a:cs typeface="Arial" charset="0"/>
              </a:rPr>
              <a:t> the </a:t>
            </a:r>
            <a:r>
              <a:rPr lang="en-US" sz="1800" dirty="0">
                <a:cs typeface="Arial" charset="0"/>
              </a:rPr>
              <a:t>environment</a:t>
            </a:r>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99392"/>
            <a:ext cx="6048672" cy="1143000"/>
          </a:xfrm>
        </p:spPr>
        <p:txBody>
          <a:bodyPr/>
          <a:lstStyle/>
          <a:p>
            <a:pPr algn="l"/>
            <a:r>
              <a:rPr lang="en-US" b="1" dirty="0" smtClean="0">
                <a:solidFill>
                  <a:schemeClr val="accent1"/>
                </a:solidFill>
                <a:latin typeface="Arial" charset="0"/>
                <a:cs typeface="Arial" charset="0"/>
              </a:rPr>
              <a:t>Sustainability</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14</a:t>
            </a:fld>
            <a:endParaRPr lang="en-US" dirty="0"/>
          </a:p>
        </p:txBody>
      </p:sp>
      <p:pic>
        <p:nvPicPr>
          <p:cNvPr id="18" name="Picture 6"/>
          <p:cNvPicPr>
            <a:picLocks noChangeAspect="1" noChangeArrowheads="1"/>
          </p:cNvPicPr>
          <p:nvPr/>
        </p:nvPicPr>
        <p:blipFill>
          <a:blip r:embed="rId4" cstate="print"/>
          <a:srcRect l="65897" t="38747" r="1123" b="42787"/>
          <a:stretch>
            <a:fillRect/>
          </a:stretch>
        </p:blipFill>
        <p:spPr bwMode="auto">
          <a:xfrm>
            <a:off x="5480248" y="1024136"/>
            <a:ext cx="3124200" cy="1828800"/>
          </a:xfrm>
          <a:prstGeom prst="rect">
            <a:avLst/>
          </a:prstGeom>
          <a:noFill/>
          <a:ln w="9525">
            <a:noFill/>
            <a:miter lim="800000"/>
            <a:headEnd/>
            <a:tailEnd/>
          </a:ln>
          <a:effectLst/>
        </p:spPr>
      </p:pic>
      <p:sp>
        <p:nvSpPr>
          <p:cNvPr id="19" name="Rectangle 7"/>
          <p:cNvSpPr>
            <a:spLocks noChangeArrowheads="1"/>
          </p:cNvSpPr>
          <p:nvPr/>
        </p:nvSpPr>
        <p:spPr bwMode="auto">
          <a:xfrm>
            <a:off x="2584648" y="1100336"/>
            <a:ext cx="3048000" cy="1676400"/>
          </a:xfrm>
          <a:prstGeom prst="rect">
            <a:avLst/>
          </a:prstGeom>
          <a:noFill/>
          <a:ln w="9525" algn="ctr">
            <a:solidFill>
              <a:schemeClr val="bg1"/>
            </a:solidFill>
            <a:miter lim="800000"/>
            <a:headEnd/>
            <a:tailEnd/>
          </a:ln>
          <a:effectLst/>
        </p:spPr>
        <p:txBody>
          <a:bodyPr wrap="none" lIns="0" rIns="0" anchor="ctr"/>
          <a:lstStyle/>
          <a:p>
            <a:pPr algn="l" eaLnBrk="1" hangingPunct="1">
              <a:spcBef>
                <a:spcPct val="0"/>
              </a:spcBef>
            </a:pPr>
            <a:r>
              <a:rPr lang="en-US" sz="2400" b="1" dirty="0" smtClean="0">
                <a:solidFill>
                  <a:srgbClr val="00B050"/>
                </a:solidFill>
                <a:cs typeface="Arial" charset="0"/>
              </a:rPr>
              <a:t>Application</a:t>
            </a:r>
            <a:r>
              <a:rPr lang="en-US" sz="2400" dirty="0" smtClean="0">
                <a:solidFill>
                  <a:srgbClr val="00CC00"/>
                </a:solidFill>
                <a:cs typeface="Arial" charset="0"/>
              </a:rPr>
              <a:t> </a:t>
            </a:r>
            <a:endParaRPr lang="en-US" sz="2400" dirty="0">
              <a:solidFill>
                <a:srgbClr val="00CC00"/>
              </a:solidFill>
              <a:cs typeface="Arial" charset="0"/>
            </a:endParaRPr>
          </a:p>
          <a:p>
            <a:pPr algn="l" eaLnBrk="1" hangingPunct="1">
              <a:spcBef>
                <a:spcPct val="0"/>
              </a:spcBef>
              <a:buFont typeface="Wingdings" pitchFamily="2" charset="2"/>
              <a:buChar char="ü"/>
            </a:pPr>
            <a:r>
              <a:rPr lang="en-US" dirty="0">
                <a:cs typeface="Arial" charset="0"/>
              </a:rPr>
              <a:t> </a:t>
            </a:r>
            <a:r>
              <a:rPr lang="en-US" sz="1800" dirty="0">
                <a:cs typeface="Arial" charset="0"/>
              </a:rPr>
              <a:t>High Compression</a:t>
            </a:r>
          </a:p>
          <a:p>
            <a:pPr algn="l" eaLnBrk="1" hangingPunct="1">
              <a:spcBef>
                <a:spcPct val="0"/>
              </a:spcBef>
              <a:buFont typeface="Wingdings" pitchFamily="2" charset="2"/>
              <a:buChar char="ü"/>
            </a:pPr>
            <a:r>
              <a:rPr lang="en-US" sz="1800" dirty="0">
                <a:cs typeface="Arial" charset="0"/>
              </a:rPr>
              <a:t> Minimized storage space</a:t>
            </a:r>
          </a:p>
          <a:p>
            <a:pPr algn="l" eaLnBrk="1" hangingPunct="1">
              <a:spcBef>
                <a:spcPct val="0"/>
              </a:spcBef>
              <a:buFont typeface="Wingdings" pitchFamily="2" charset="2"/>
              <a:buChar char="ü"/>
            </a:pPr>
            <a:r>
              <a:rPr lang="en-US" sz="1800" dirty="0">
                <a:cs typeface="Arial" charset="0"/>
              </a:rPr>
              <a:t> Little waste thanks </a:t>
            </a:r>
          </a:p>
          <a:p>
            <a:pPr algn="l" eaLnBrk="1" hangingPunct="1">
              <a:spcBef>
                <a:spcPct val="0"/>
              </a:spcBef>
              <a:buFont typeface="Wingdings" pitchFamily="2" charset="2"/>
              <a:buChar char="ü"/>
            </a:pPr>
            <a:r>
              <a:rPr lang="en-US" sz="1800" dirty="0">
                <a:cs typeface="Arial" charset="0"/>
              </a:rPr>
              <a:t>  to compressibility</a:t>
            </a:r>
          </a:p>
        </p:txBody>
      </p:sp>
      <p:sp>
        <p:nvSpPr>
          <p:cNvPr id="20" name="Rectangle 8"/>
          <p:cNvSpPr>
            <a:spLocks noChangeArrowheads="1"/>
          </p:cNvSpPr>
          <p:nvPr/>
        </p:nvSpPr>
        <p:spPr bwMode="auto">
          <a:xfrm>
            <a:off x="539552" y="4769024"/>
            <a:ext cx="3456384" cy="1970088"/>
          </a:xfrm>
          <a:prstGeom prst="rect">
            <a:avLst/>
          </a:prstGeom>
          <a:noFill/>
          <a:ln w="9525" algn="ctr">
            <a:noFill/>
            <a:miter lim="800000"/>
            <a:headEnd/>
            <a:tailEnd/>
          </a:ln>
          <a:effectLst/>
        </p:spPr>
        <p:txBody>
          <a:bodyPr wrap="none" lIns="0" rIns="0" anchor="ctr"/>
          <a:lstStyle/>
          <a:p>
            <a:pPr algn="l" eaLnBrk="1" hangingPunct="1">
              <a:spcBef>
                <a:spcPct val="0"/>
              </a:spcBef>
            </a:pPr>
            <a:r>
              <a:rPr lang="en-US" b="1" dirty="0">
                <a:solidFill>
                  <a:srgbClr val="00B050"/>
                </a:solidFill>
                <a:cs typeface="Arial" charset="0"/>
              </a:rPr>
              <a:t>The Life Cycle</a:t>
            </a:r>
          </a:p>
          <a:p>
            <a:pPr algn="l" eaLnBrk="1" hangingPunct="1">
              <a:spcBef>
                <a:spcPct val="0"/>
              </a:spcBef>
              <a:buFont typeface="Wingdings" pitchFamily="2" charset="2"/>
              <a:buChar char="ü"/>
            </a:pPr>
            <a:r>
              <a:rPr lang="en-US" i="1" dirty="0">
                <a:cs typeface="Arial" charset="0"/>
              </a:rPr>
              <a:t> </a:t>
            </a:r>
            <a:r>
              <a:rPr lang="en-US" sz="1800" dirty="0">
                <a:cs typeface="Arial" charset="0"/>
              </a:rPr>
              <a:t>&gt; 50 years life time</a:t>
            </a:r>
          </a:p>
          <a:p>
            <a:pPr algn="just" eaLnBrk="1" hangingPunct="1">
              <a:spcBef>
                <a:spcPct val="0"/>
              </a:spcBef>
              <a:buFont typeface="Wingdings" pitchFamily="2" charset="2"/>
              <a:buChar char="ü"/>
            </a:pPr>
            <a:r>
              <a:rPr lang="en-US" sz="1800" dirty="0">
                <a:cs typeface="Arial" charset="0"/>
              </a:rPr>
              <a:t> Saves 12 times as much </a:t>
            </a:r>
            <a:r>
              <a:rPr lang="en-US" sz="1800" dirty="0" smtClean="0">
                <a:cs typeface="Arial" charset="0"/>
              </a:rPr>
              <a:t>energy </a:t>
            </a:r>
          </a:p>
          <a:p>
            <a:pPr algn="just" eaLnBrk="1" hangingPunct="1">
              <a:spcBef>
                <a:spcPct val="0"/>
              </a:spcBef>
            </a:pPr>
            <a:r>
              <a:rPr lang="en-US" sz="1800" dirty="0" smtClean="0">
                <a:cs typeface="Arial" charset="0"/>
              </a:rPr>
              <a:t>per </a:t>
            </a:r>
            <a:r>
              <a:rPr lang="en-US" sz="1800" dirty="0">
                <a:cs typeface="Arial" charset="0"/>
              </a:rPr>
              <a:t>kg in its first year in place </a:t>
            </a:r>
            <a:r>
              <a:rPr lang="en-US" sz="1800" dirty="0" smtClean="0">
                <a:cs typeface="Arial" charset="0"/>
              </a:rPr>
              <a:t> as </a:t>
            </a:r>
            <a:r>
              <a:rPr lang="en-US" sz="1800" dirty="0">
                <a:cs typeface="Arial" charset="0"/>
              </a:rPr>
              <a:t>the </a:t>
            </a:r>
            <a:endParaRPr lang="en-US" sz="1800" dirty="0" smtClean="0">
              <a:cs typeface="Arial" charset="0"/>
            </a:endParaRPr>
          </a:p>
          <a:p>
            <a:pPr algn="just" eaLnBrk="1" hangingPunct="1">
              <a:spcBef>
                <a:spcPct val="0"/>
              </a:spcBef>
            </a:pPr>
            <a:r>
              <a:rPr lang="en-US" sz="1800" dirty="0" smtClean="0">
                <a:cs typeface="Arial" charset="0"/>
              </a:rPr>
              <a:t>energy </a:t>
            </a:r>
            <a:r>
              <a:rPr lang="en-US" sz="1800" dirty="0">
                <a:cs typeface="Arial" charset="0"/>
              </a:rPr>
              <a:t>used to produce it.</a:t>
            </a:r>
          </a:p>
        </p:txBody>
      </p:sp>
      <p:sp>
        <p:nvSpPr>
          <p:cNvPr id="21" name="Rectangle 9"/>
          <p:cNvSpPr>
            <a:spLocks noChangeArrowheads="1"/>
          </p:cNvSpPr>
          <p:nvPr/>
        </p:nvSpPr>
        <p:spPr bwMode="auto">
          <a:xfrm>
            <a:off x="4273352" y="3048744"/>
            <a:ext cx="2743200" cy="1497013"/>
          </a:xfrm>
          <a:prstGeom prst="rect">
            <a:avLst/>
          </a:prstGeom>
          <a:noFill/>
          <a:ln w="9525" algn="ctr">
            <a:noFill/>
            <a:miter lim="800000"/>
            <a:headEnd/>
            <a:tailEnd/>
          </a:ln>
          <a:effectLst/>
        </p:spPr>
        <p:txBody>
          <a:bodyPr wrap="none" lIns="0" rIns="0" anchor="ctr"/>
          <a:lstStyle/>
          <a:p>
            <a:pPr algn="l" eaLnBrk="1" hangingPunct="1">
              <a:spcBef>
                <a:spcPct val="0"/>
              </a:spcBef>
            </a:pPr>
            <a:r>
              <a:rPr lang="en-US" b="1" dirty="0">
                <a:solidFill>
                  <a:srgbClr val="00B050"/>
                </a:solidFill>
                <a:cs typeface="Arial" charset="0"/>
              </a:rPr>
              <a:t>End of Life Time</a:t>
            </a:r>
          </a:p>
          <a:p>
            <a:pPr algn="l" eaLnBrk="1" hangingPunct="1">
              <a:spcBef>
                <a:spcPct val="0"/>
              </a:spcBef>
              <a:buFont typeface="Wingdings" pitchFamily="2" charset="2"/>
              <a:buChar char="ü"/>
            </a:pPr>
            <a:r>
              <a:rPr lang="en-US" i="1" dirty="0">
                <a:cs typeface="Arial" charset="0"/>
              </a:rPr>
              <a:t> </a:t>
            </a:r>
            <a:r>
              <a:rPr lang="en-US" sz="1800" dirty="0">
                <a:cs typeface="Arial" charset="0"/>
              </a:rPr>
              <a:t>The mineral wool could </a:t>
            </a:r>
          </a:p>
          <a:p>
            <a:pPr algn="l" eaLnBrk="1" hangingPunct="1">
              <a:spcBef>
                <a:spcPct val="0"/>
              </a:spcBef>
            </a:pPr>
            <a:r>
              <a:rPr lang="en-US" sz="1800" dirty="0">
                <a:cs typeface="Arial" charset="0"/>
              </a:rPr>
              <a:t>  be 100% recycled</a:t>
            </a:r>
          </a:p>
        </p:txBody>
      </p:sp>
      <p:grpSp>
        <p:nvGrpSpPr>
          <p:cNvPr id="22" name="Group 17"/>
          <p:cNvGrpSpPr>
            <a:grpSpLocks/>
          </p:cNvGrpSpPr>
          <p:nvPr/>
        </p:nvGrpSpPr>
        <p:grpSpPr bwMode="auto">
          <a:xfrm>
            <a:off x="3605015" y="4845224"/>
            <a:ext cx="3487737" cy="2009775"/>
            <a:chOff x="3515" y="3120"/>
            <a:chExt cx="2197" cy="1266"/>
          </a:xfrm>
        </p:grpSpPr>
        <p:pic>
          <p:nvPicPr>
            <p:cNvPr id="23" name="Picture 11"/>
            <p:cNvPicPr>
              <a:picLocks noChangeAspect="1" noChangeArrowheads="1"/>
            </p:cNvPicPr>
            <p:nvPr/>
          </p:nvPicPr>
          <p:blipFill>
            <a:blip r:embed="rId5" cstate="print"/>
            <a:srcRect l="18784" t="3653"/>
            <a:stretch>
              <a:fillRect/>
            </a:stretch>
          </p:blipFill>
          <p:spPr bwMode="auto">
            <a:xfrm>
              <a:off x="3844" y="3120"/>
              <a:ext cx="1868" cy="1266"/>
            </a:xfrm>
            <a:prstGeom prst="rect">
              <a:avLst/>
            </a:prstGeom>
            <a:noFill/>
            <a:ln w="9525" algn="ctr">
              <a:noFill/>
              <a:miter lim="800000"/>
              <a:headEnd/>
              <a:tailEnd/>
            </a:ln>
            <a:effectLst/>
          </p:spPr>
        </p:pic>
        <p:pic>
          <p:nvPicPr>
            <p:cNvPr id="24" name="Picture 14"/>
            <p:cNvPicPr>
              <a:picLocks noChangeAspect="1" noChangeArrowheads="1"/>
            </p:cNvPicPr>
            <p:nvPr/>
          </p:nvPicPr>
          <p:blipFill>
            <a:blip r:embed="rId6" cstate="print"/>
            <a:srcRect/>
            <a:stretch>
              <a:fillRect/>
            </a:stretch>
          </p:blipFill>
          <p:spPr bwMode="auto">
            <a:xfrm>
              <a:off x="3515" y="3142"/>
              <a:ext cx="469" cy="458"/>
            </a:xfrm>
            <a:prstGeom prst="rect">
              <a:avLst/>
            </a:prstGeom>
            <a:noFill/>
            <a:ln w="9525" algn="ctr">
              <a:noFill/>
              <a:miter lim="800000"/>
              <a:headEnd/>
              <a:tailEnd/>
            </a:ln>
            <a:effectLst/>
          </p:spPr>
        </p:pic>
      </p:grpSp>
      <p:grpSp>
        <p:nvGrpSpPr>
          <p:cNvPr id="25" name="Group 16"/>
          <p:cNvGrpSpPr>
            <a:grpSpLocks/>
          </p:cNvGrpSpPr>
          <p:nvPr/>
        </p:nvGrpSpPr>
        <p:grpSpPr bwMode="auto">
          <a:xfrm>
            <a:off x="591940" y="2997944"/>
            <a:ext cx="3300412" cy="1727200"/>
            <a:chOff x="1617" y="1696"/>
            <a:chExt cx="2079" cy="1088"/>
          </a:xfrm>
        </p:grpSpPr>
        <p:pic>
          <p:nvPicPr>
            <p:cNvPr id="26" name="Picture 12"/>
            <p:cNvPicPr>
              <a:picLocks noChangeAspect="1" noChangeArrowheads="1"/>
            </p:cNvPicPr>
            <p:nvPr/>
          </p:nvPicPr>
          <p:blipFill>
            <a:blip r:embed="rId7" cstate="print"/>
            <a:srcRect l="36598"/>
            <a:stretch>
              <a:fillRect/>
            </a:stretch>
          </p:blipFill>
          <p:spPr bwMode="auto">
            <a:xfrm>
              <a:off x="2033" y="1696"/>
              <a:ext cx="1663" cy="1088"/>
            </a:xfrm>
            <a:prstGeom prst="rect">
              <a:avLst/>
            </a:prstGeom>
            <a:noFill/>
            <a:ln w="9525" algn="ctr">
              <a:noFill/>
              <a:miter lim="800000"/>
              <a:headEnd/>
              <a:tailEnd/>
            </a:ln>
            <a:effectLst/>
          </p:spPr>
        </p:pic>
        <p:pic>
          <p:nvPicPr>
            <p:cNvPr id="27" name="Picture 15"/>
            <p:cNvPicPr>
              <a:picLocks noChangeAspect="1" noChangeArrowheads="1"/>
            </p:cNvPicPr>
            <p:nvPr/>
          </p:nvPicPr>
          <p:blipFill>
            <a:blip r:embed="rId8" cstate="print"/>
            <a:srcRect/>
            <a:stretch>
              <a:fillRect/>
            </a:stretch>
          </p:blipFill>
          <p:spPr bwMode="auto">
            <a:xfrm>
              <a:off x="1617" y="1735"/>
              <a:ext cx="447" cy="953"/>
            </a:xfrm>
            <a:prstGeom prst="rect">
              <a:avLst/>
            </a:prstGeom>
            <a:noFill/>
            <a:ln w="9525" algn="ctr">
              <a:noFill/>
              <a:miter lim="800000"/>
              <a:headEnd/>
              <a:tailEnd/>
            </a:ln>
            <a:effectLst/>
          </p:spPr>
        </p:pic>
      </p:gr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99392"/>
            <a:ext cx="6048672" cy="1143000"/>
          </a:xfrm>
        </p:spPr>
        <p:txBody>
          <a:bodyPr/>
          <a:lstStyle/>
          <a:p>
            <a:pPr algn="l"/>
            <a:r>
              <a:rPr lang="en-US" b="1" dirty="0" smtClean="0">
                <a:solidFill>
                  <a:schemeClr val="accent1"/>
                </a:solidFill>
                <a:latin typeface="Arial" charset="0"/>
                <a:cs typeface="Arial" charset="0"/>
              </a:rPr>
              <a:t>Performance</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15</a:t>
            </a:fld>
            <a:endParaRPr lang="en-US" dirty="0"/>
          </a:p>
        </p:txBody>
      </p:sp>
      <p:sp>
        <p:nvSpPr>
          <p:cNvPr id="185" name="Rectangle 184"/>
          <p:cNvSpPr/>
          <p:nvPr/>
        </p:nvSpPr>
        <p:spPr>
          <a:xfrm>
            <a:off x="1331640" y="1670430"/>
            <a:ext cx="7920880" cy="5142946"/>
          </a:xfrm>
          <a:prstGeom prst="rect">
            <a:avLst/>
          </a:prstGeom>
        </p:spPr>
        <p:txBody>
          <a:bodyPr wrap="square">
            <a:spAutoFit/>
          </a:bodyPr>
          <a:lstStyle/>
          <a:p>
            <a:pPr>
              <a:spcBef>
                <a:spcPts val="0"/>
              </a:spcBef>
              <a:spcAft>
                <a:spcPts val="600"/>
              </a:spcAft>
            </a:pPr>
            <a:r>
              <a:rPr lang="en-GB" sz="2400" b="1" dirty="0" smtClean="0">
                <a:solidFill>
                  <a:srgbClr val="00B050"/>
                </a:solidFill>
              </a:rPr>
              <a:t>Business as usual</a:t>
            </a:r>
            <a:r>
              <a:rPr lang="en-US" b="1" i="1" dirty="0" smtClean="0">
                <a:solidFill>
                  <a:srgbClr val="00B050"/>
                </a:solidFill>
              </a:rPr>
              <a:t> </a:t>
            </a:r>
          </a:p>
          <a:p>
            <a:pPr marL="0" indent="0">
              <a:spcBef>
                <a:spcPts val="0"/>
              </a:spcBef>
              <a:buSzPct val="150000"/>
              <a:buFont typeface="Wingdings" pitchFamily="2" charset="2"/>
              <a:buChar char="ü"/>
            </a:pPr>
            <a:r>
              <a:rPr lang="en-US" dirty="0" smtClean="0">
                <a:solidFill>
                  <a:schemeClr val="accent1"/>
                </a:solidFill>
              </a:rPr>
              <a:t>EPS, XPS, PIR, PUF, </a:t>
            </a:r>
            <a:r>
              <a:rPr lang="en-US" dirty="0" err="1" smtClean="0">
                <a:solidFill>
                  <a:schemeClr val="accent1"/>
                </a:solidFill>
              </a:rPr>
              <a:t>Phenolic</a:t>
            </a:r>
            <a:r>
              <a:rPr lang="en-US" dirty="0" smtClean="0">
                <a:solidFill>
                  <a:schemeClr val="accent1"/>
                </a:solidFill>
              </a:rPr>
              <a:t> foams</a:t>
            </a:r>
            <a:r>
              <a:rPr lang="en-GB" dirty="0" smtClean="0">
                <a:solidFill>
                  <a:schemeClr val="accent1"/>
                </a:solidFill>
              </a:rPr>
              <a:t> </a:t>
            </a:r>
            <a:r>
              <a:rPr lang="en-US" dirty="0" smtClean="0">
                <a:solidFill>
                  <a:schemeClr val="accent1"/>
                </a:solidFill>
              </a:rPr>
              <a:t>are rigid</a:t>
            </a:r>
            <a:endParaRPr lang="en-GB" dirty="0" smtClean="0">
              <a:solidFill>
                <a:schemeClr val="accent1"/>
              </a:solidFill>
            </a:endParaRPr>
          </a:p>
          <a:p>
            <a:pPr marL="0" indent="0">
              <a:spcBef>
                <a:spcPts val="0"/>
              </a:spcBef>
              <a:buSzPct val="150000"/>
              <a:buFont typeface="Wingdings" pitchFamily="2" charset="2"/>
              <a:buChar char="ü"/>
            </a:pPr>
            <a:r>
              <a:rPr lang="en-US" dirty="0" smtClean="0">
                <a:solidFill>
                  <a:schemeClr val="accent1"/>
                </a:solidFill>
              </a:rPr>
              <a:t>Foams not compressible</a:t>
            </a:r>
          </a:p>
          <a:p>
            <a:pPr>
              <a:spcBef>
                <a:spcPts val="0"/>
              </a:spcBef>
              <a:buSzPct val="150000"/>
              <a:buFont typeface="Wingdings" pitchFamily="2" charset="2"/>
              <a:buChar char="ü"/>
            </a:pPr>
            <a:r>
              <a:rPr lang="en-US" dirty="0" smtClean="0">
                <a:solidFill>
                  <a:schemeClr val="accent1"/>
                </a:solidFill>
              </a:rPr>
              <a:t>Foams have poor fire and acoustic performances, are not recyclable and have poor ageing (shrink over time)</a:t>
            </a:r>
            <a:endParaRPr lang="en-GB" dirty="0" smtClean="0">
              <a:solidFill>
                <a:schemeClr val="accent1"/>
              </a:solidFill>
            </a:endParaRPr>
          </a:p>
          <a:p>
            <a:endParaRPr lang="en-GB" sz="1600" i="1" dirty="0" smtClean="0"/>
          </a:p>
          <a:p>
            <a:pPr>
              <a:spcAft>
                <a:spcPct val="30000"/>
              </a:spcAft>
            </a:pPr>
            <a:r>
              <a:rPr lang="en-GB" sz="2400" b="1" dirty="0" smtClean="0">
                <a:solidFill>
                  <a:srgbClr val="00B050"/>
                </a:solidFill>
              </a:rPr>
              <a:t>Our Value Proposition</a:t>
            </a:r>
            <a:endParaRPr lang="en-US" b="1" i="1" dirty="0" smtClean="0">
              <a:solidFill>
                <a:srgbClr val="00B050"/>
              </a:solidFill>
              <a:sym typeface="Wingdings" pitchFamily="2" charset="2"/>
            </a:endParaRPr>
          </a:p>
          <a:p>
            <a:pPr>
              <a:spcBef>
                <a:spcPts val="0"/>
              </a:spcBef>
              <a:buSzPct val="150000"/>
              <a:buFont typeface="Wingdings" pitchFamily="2" charset="2"/>
              <a:buChar char="ü"/>
            </a:pPr>
            <a:r>
              <a:rPr lang="en-GB" dirty="0" smtClean="0">
                <a:solidFill>
                  <a:schemeClr val="accent1"/>
                </a:solidFill>
              </a:rPr>
              <a:t>Compressed up to 8 times</a:t>
            </a:r>
          </a:p>
          <a:p>
            <a:pPr marL="0" indent="0">
              <a:spcBef>
                <a:spcPts val="0"/>
              </a:spcBef>
              <a:buSzPct val="150000"/>
              <a:buFont typeface="Wingdings" pitchFamily="2" charset="2"/>
              <a:buChar char="ü"/>
            </a:pPr>
            <a:r>
              <a:rPr lang="en-GB" dirty="0" smtClean="0">
                <a:solidFill>
                  <a:schemeClr val="accent1"/>
                </a:solidFill>
              </a:rPr>
              <a:t> </a:t>
            </a:r>
            <a:r>
              <a:rPr lang="en-US" dirty="0" smtClean="0">
                <a:solidFill>
                  <a:schemeClr val="accent1"/>
                </a:solidFill>
                <a:sym typeface="Wingdings" pitchFamily="2" charset="2"/>
              </a:rPr>
              <a:t>50 % storage and transport savings due to high compressibility</a:t>
            </a:r>
          </a:p>
          <a:p>
            <a:pPr>
              <a:spcBef>
                <a:spcPts val="0"/>
              </a:spcBef>
              <a:buSzPct val="150000"/>
              <a:buFont typeface="Wingdings" pitchFamily="2" charset="2"/>
              <a:buChar char="ü"/>
            </a:pPr>
            <a:r>
              <a:rPr lang="en-GB" dirty="0" smtClean="0">
                <a:solidFill>
                  <a:schemeClr val="accent1"/>
                </a:solidFill>
                <a:sym typeface="Wingdings" pitchFamily="2" charset="2"/>
              </a:rPr>
              <a:t>Mineral wool is </a:t>
            </a:r>
            <a:r>
              <a:rPr lang="en-GB" dirty="0" smtClean="0">
                <a:solidFill>
                  <a:schemeClr val="accent1"/>
                </a:solidFill>
              </a:rPr>
              <a:t>flexible, fitting any space = little scrap</a:t>
            </a:r>
          </a:p>
          <a:p>
            <a:pPr>
              <a:spcBef>
                <a:spcPts val="0"/>
              </a:spcBef>
              <a:buSzPct val="150000"/>
              <a:buFont typeface="Wingdings" pitchFamily="2" charset="2"/>
              <a:buChar char="ü"/>
            </a:pPr>
            <a:r>
              <a:rPr lang="en-GB" dirty="0" smtClean="0">
                <a:solidFill>
                  <a:schemeClr val="accent1"/>
                </a:solidFill>
              </a:rPr>
              <a:t> Easy to install, higher performance, no void space </a:t>
            </a:r>
          </a:p>
          <a:p>
            <a:pPr>
              <a:spcBef>
                <a:spcPts val="0"/>
              </a:spcBef>
              <a:buSzPct val="150000"/>
              <a:buFont typeface="Wingdings" pitchFamily="2" charset="2"/>
              <a:buChar char="ü"/>
            </a:pPr>
            <a:r>
              <a:rPr lang="en-GB" dirty="0" smtClean="0">
                <a:solidFill>
                  <a:schemeClr val="accent1"/>
                </a:solidFill>
                <a:sym typeface="Wingdings" pitchFamily="2" charset="2"/>
              </a:rPr>
              <a:t>Non combustible, good acoustic insulation</a:t>
            </a:r>
          </a:p>
          <a:p>
            <a:pPr>
              <a:spcBef>
                <a:spcPts val="0"/>
              </a:spcBef>
              <a:buSzPct val="150000"/>
              <a:buFont typeface="Wingdings" pitchFamily="2" charset="2"/>
              <a:buChar char="ü"/>
            </a:pPr>
            <a:r>
              <a:rPr lang="en-US" dirty="0" smtClean="0">
                <a:solidFill>
                  <a:schemeClr val="accent1"/>
                </a:solidFill>
                <a:sym typeface="Wingdings" pitchFamily="2" charset="2"/>
              </a:rPr>
              <a:t>Safe and more comfortable living conditions</a:t>
            </a:r>
          </a:p>
          <a:p>
            <a:pPr>
              <a:spcBef>
                <a:spcPts val="0"/>
              </a:spcBef>
              <a:buSzPct val="150000"/>
              <a:buFont typeface="Wingdings" pitchFamily="2" charset="2"/>
              <a:buChar char="ü"/>
            </a:pPr>
            <a:r>
              <a:rPr lang="en-US" dirty="0" smtClean="0">
                <a:solidFill>
                  <a:schemeClr val="accent1"/>
                </a:solidFill>
                <a:sym typeface="Wingdings" pitchFamily="2" charset="2"/>
              </a:rPr>
              <a:t>Multi-purpose use, re-useable, recyclable</a:t>
            </a:r>
          </a:p>
          <a:p>
            <a:pPr>
              <a:spcBef>
                <a:spcPts val="0"/>
              </a:spcBef>
              <a:buSzPct val="150000"/>
              <a:buFont typeface="Wingdings" pitchFamily="2" charset="2"/>
              <a:buChar char="ü"/>
            </a:pPr>
            <a:r>
              <a:rPr lang="en-US" dirty="0" smtClean="0">
                <a:solidFill>
                  <a:schemeClr val="accent1"/>
                </a:solidFill>
                <a:sym typeface="Wingdings" pitchFamily="2" charset="2"/>
              </a:rPr>
              <a:t>Dimensionally stable, high tensile strength</a:t>
            </a:r>
            <a:endParaRPr lang="en-GB" dirty="0" smtClean="0">
              <a:solidFill>
                <a:schemeClr val="accent1"/>
              </a:solidFill>
              <a:sym typeface="Wingdings" pitchFamily="2" charset="2"/>
            </a:endParaRPr>
          </a:p>
          <a:p>
            <a:pPr>
              <a:spcBef>
                <a:spcPts val="0"/>
              </a:spcBef>
              <a:buSzPct val="150000"/>
              <a:buFont typeface="Wingdings" pitchFamily="2" charset="2"/>
              <a:buChar char="ü"/>
            </a:pPr>
            <a:endParaRPr lang="en-GB" dirty="0" smtClean="0">
              <a:solidFill>
                <a:schemeClr val="accent1"/>
              </a:solidFill>
            </a:endParaRPr>
          </a:p>
          <a:p>
            <a:pPr>
              <a:buClr>
                <a:schemeClr val="folHlink"/>
              </a:buClr>
              <a:buSzPct val="160000"/>
              <a:buFont typeface="Wingdings" pitchFamily="2" charset="2"/>
              <a:buChar char="ü"/>
            </a:pPr>
            <a:endParaRPr lang="en-GB" i="1" dirty="0"/>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851920" y="413792"/>
            <a:ext cx="3168352" cy="1143000"/>
          </a:xfrm>
        </p:spPr>
        <p:txBody>
          <a:bodyPr/>
          <a:lstStyle/>
          <a:p>
            <a:pPr algn="l"/>
            <a:r>
              <a:rPr lang="en-US" b="1" dirty="0" smtClean="0">
                <a:solidFill>
                  <a:schemeClr val="accent1"/>
                </a:solidFill>
                <a:latin typeface="Arial" charset="0"/>
                <a:cs typeface="Arial" charset="0"/>
              </a:rPr>
              <a:t>Thank You</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16</a:t>
            </a:fld>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0" y="5373216"/>
            <a:ext cx="1006633" cy="1484784"/>
          </a:xfrm>
          <a:prstGeom prst="rect">
            <a:avLst/>
          </a:prstGeom>
          <a:noFill/>
          <a:ln w="9525">
            <a:noFill/>
            <a:miter lim="800000"/>
            <a:headEnd/>
            <a:tailEnd/>
          </a:ln>
        </p:spPr>
      </p:pic>
      <p:pic>
        <p:nvPicPr>
          <p:cNvPr id="1026" name="Picture 2" descr="C:\Users\b.dardour\AppData\Local\Microsoft\Windows\Temporary Internet Files\Content.Outlook\M0VC4G2D\iso9001.jpg"/>
          <p:cNvPicPr>
            <a:picLocks noChangeAspect="1" noChangeArrowheads="1"/>
          </p:cNvPicPr>
          <p:nvPr/>
        </p:nvPicPr>
        <p:blipFill>
          <a:blip r:embed="rId5" cstate="print"/>
          <a:srcRect/>
          <a:stretch>
            <a:fillRect/>
          </a:stretch>
        </p:blipFill>
        <p:spPr bwMode="auto">
          <a:xfrm>
            <a:off x="1254119" y="2421088"/>
            <a:ext cx="1796371" cy="1800000"/>
          </a:xfrm>
          <a:prstGeom prst="rect">
            <a:avLst/>
          </a:prstGeom>
          <a:noFill/>
        </p:spPr>
      </p:pic>
      <p:pic>
        <p:nvPicPr>
          <p:cNvPr id="1027" name="Picture 3" descr="C:\Users\b.dardour\AppData\Local\Microsoft\Windows\Temporary Internet Files\Content.Outlook\M0VC4G2D\14001 Logo.jpg"/>
          <p:cNvPicPr>
            <a:picLocks noChangeAspect="1" noChangeArrowheads="1"/>
          </p:cNvPicPr>
          <p:nvPr/>
        </p:nvPicPr>
        <p:blipFill>
          <a:blip r:embed="rId6" cstate="print"/>
          <a:srcRect/>
          <a:stretch>
            <a:fillRect/>
          </a:stretch>
        </p:blipFill>
        <p:spPr bwMode="auto">
          <a:xfrm>
            <a:off x="3941439" y="2403536"/>
            <a:ext cx="1795161" cy="1800000"/>
          </a:xfrm>
          <a:prstGeom prst="rect">
            <a:avLst/>
          </a:prstGeom>
          <a:noFill/>
        </p:spPr>
      </p:pic>
      <p:pic>
        <p:nvPicPr>
          <p:cNvPr id="1028" name="Picture 4" descr="C:\Users\b.dardour\AppData\Local\Microsoft\Windows\Temporary Internet Files\Content.Outlook\M0VC4G2D\181_ohsas18001_rgb_180.jpg"/>
          <p:cNvPicPr>
            <a:picLocks noChangeAspect="1" noChangeArrowheads="1"/>
          </p:cNvPicPr>
          <p:nvPr/>
        </p:nvPicPr>
        <p:blipFill>
          <a:blip r:embed="rId7" cstate="print"/>
          <a:srcRect/>
          <a:stretch>
            <a:fillRect/>
          </a:stretch>
        </p:blipFill>
        <p:spPr bwMode="auto">
          <a:xfrm>
            <a:off x="6593263" y="2403536"/>
            <a:ext cx="1795161" cy="1800000"/>
          </a:xfrm>
          <a:prstGeom prst="rect">
            <a:avLst/>
          </a:prstGeom>
          <a:noFill/>
        </p:spPr>
      </p:pic>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274638"/>
            <a:ext cx="5842992" cy="1143000"/>
          </a:xfrm>
        </p:spPr>
        <p:txBody>
          <a:bodyPr/>
          <a:lstStyle/>
          <a:p>
            <a:pPr algn="l"/>
            <a:r>
              <a:rPr lang="en-US" b="1" dirty="0" smtClean="0">
                <a:solidFill>
                  <a:schemeClr val="accent1"/>
                </a:solidFill>
                <a:latin typeface="Arial" charset="0"/>
                <a:cs typeface="Arial" charset="0"/>
              </a:rPr>
              <a:t>Vision</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2</a:t>
            </a:fld>
            <a:endParaRPr lang="en-US" dirty="0"/>
          </a:p>
        </p:txBody>
      </p:sp>
      <p:sp>
        <p:nvSpPr>
          <p:cNvPr id="5" name="Rectangle 4"/>
          <p:cNvSpPr/>
          <p:nvPr/>
        </p:nvSpPr>
        <p:spPr>
          <a:xfrm>
            <a:off x="827584" y="2049810"/>
            <a:ext cx="8136904" cy="3539430"/>
          </a:xfrm>
          <a:prstGeom prst="rect">
            <a:avLst/>
          </a:prstGeom>
        </p:spPr>
        <p:txBody>
          <a:bodyPr wrap="square">
            <a:spAutoFit/>
          </a:bodyPr>
          <a:lstStyle/>
          <a:p>
            <a:pPr algn="l"/>
            <a:r>
              <a:rPr lang="en-GB" sz="2800" dirty="0" smtClean="0">
                <a:solidFill>
                  <a:schemeClr val="accent1"/>
                </a:solidFill>
                <a:latin typeface="+mn-lt"/>
                <a:cs typeface="+mn-cs"/>
              </a:rPr>
              <a:t>We aspire to be recognized as a World-Class provider of insulation solutions on both levels, Regional and Global, aiming to create value for our customers and shareholders through our committed and innovative team. Become a company that clients are eager to work with, employees are proud to work for, shareholders satisfied investing in and above all, stakeholders are appreciating its social role.</a:t>
            </a:r>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274638"/>
            <a:ext cx="5842992" cy="1143000"/>
          </a:xfrm>
        </p:spPr>
        <p:txBody>
          <a:bodyPr/>
          <a:lstStyle/>
          <a:p>
            <a:pPr algn="l"/>
            <a:r>
              <a:rPr lang="en-US" b="1" dirty="0" smtClean="0">
                <a:solidFill>
                  <a:schemeClr val="accent1"/>
                </a:solidFill>
                <a:latin typeface="Arial" charset="0"/>
                <a:cs typeface="Arial" charset="0"/>
              </a:rPr>
              <a:t>Mission</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3</a:t>
            </a:fld>
            <a:endParaRPr lang="en-US" dirty="0"/>
          </a:p>
        </p:txBody>
      </p:sp>
      <p:sp>
        <p:nvSpPr>
          <p:cNvPr id="7" name="Rectangle 6"/>
          <p:cNvSpPr/>
          <p:nvPr/>
        </p:nvSpPr>
        <p:spPr>
          <a:xfrm>
            <a:off x="827584" y="1834946"/>
            <a:ext cx="8064896" cy="3970318"/>
          </a:xfrm>
          <a:prstGeom prst="rect">
            <a:avLst/>
          </a:prstGeom>
        </p:spPr>
        <p:txBody>
          <a:bodyPr wrap="square">
            <a:spAutoFit/>
          </a:bodyPr>
          <a:lstStyle/>
          <a:p>
            <a:pPr algn="l"/>
            <a:r>
              <a:rPr lang="en-GB" sz="2800" dirty="0" smtClean="0">
                <a:solidFill>
                  <a:schemeClr val="accent1"/>
                </a:solidFill>
                <a:latin typeface="+mn-lt"/>
                <a:cs typeface="+mn-cs"/>
              </a:rPr>
              <a:t>Our mission is developing and marketing a thermal and acoustical insulation solutions of appreciated quality by its customers and which will help protecting the environment and saving energy. While doing this, we also provide our employees a platform to learn, grow, innovate and achieve sustainable profitable growth. We are committed to deliver ensuring compliance with the highest ethical, environmental and safety standards</a:t>
            </a:r>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274638"/>
            <a:ext cx="5842992" cy="1143000"/>
          </a:xfrm>
        </p:spPr>
        <p:txBody>
          <a:bodyPr/>
          <a:lstStyle/>
          <a:p>
            <a:pPr algn="l"/>
            <a:r>
              <a:rPr lang="en-US" b="1" dirty="0" smtClean="0">
                <a:solidFill>
                  <a:schemeClr val="accent1"/>
                </a:solidFill>
                <a:latin typeface="Arial" charset="0"/>
                <a:cs typeface="Arial" charset="0"/>
              </a:rPr>
              <a:t>Our Values</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4</a:t>
            </a:fld>
            <a:endParaRPr lang="en-US" dirty="0"/>
          </a:p>
        </p:txBody>
      </p:sp>
      <p:sp>
        <p:nvSpPr>
          <p:cNvPr id="8" name="Content Placeholder 2"/>
          <p:cNvSpPr>
            <a:spLocks noGrp="1"/>
          </p:cNvSpPr>
          <p:nvPr>
            <p:ph idx="1"/>
          </p:nvPr>
        </p:nvSpPr>
        <p:spPr>
          <a:xfrm>
            <a:off x="1259632" y="1844824"/>
            <a:ext cx="7632848" cy="4824536"/>
          </a:xfrm>
        </p:spPr>
        <p:txBody>
          <a:bodyPr/>
          <a:lstStyle/>
          <a:p>
            <a:pPr>
              <a:buSzPct val="150000"/>
              <a:buFont typeface="Wingdings" pitchFamily="2" charset="2"/>
              <a:buChar char="ü"/>
            </a:pPr>
            <a:r>
              <a:rPr lang="en-US" sz="2400" b="1" dirty="0" smtClean="0">
                <a:solidFill>
                  <a:schemeClr val="accent1"/>
                </a:solidFill>
              </a:rPr>
              <a:t>Leadership</a:t>
            </a:r>
          </a:p>
          <a:p>
            <a:pPr marL="720000" lvl="1" indent="0">
              <a:buNone/>
            </a:pPr>
            <a:r>
              <a:rPr lang="en-GB" sz="1800" dirty="0" smtClean="0">
                <a:solidFill>
                  <a:schemeClr val="accent1"/>
                </a:solidFill>
              </a:rPr>
              <a:t>integrated along with the Company’s strategy by including both operational and organizational aspects to meet the exact needs of any specific Market.</a:t>
            </a:r>
          </a:p>
          <a:p>
            <a:pPr>
              <a:spcBef>
                <a:spcPts val="1200"/>
              </a:spcBef>
              <a:buClr>
                <a:schemeClr val="accent1"/>
              </a:buClr>
              <a:buSzPct val="150000"/>
              <a:buFont typeface="Wingdings" pitchFamily="2" charset="2"/>
              <a:buChar char="ü"/>
            </a:pPr>
            <a:r>
              <a:rPr lang="en-GB" sz="2400" b="1" dirty="0" smtClean="0">
                <a:solidFill>
                  <a:schemeClr val="accent1"/>
                </a:solidFill>
              </a:rPr>
              <a:t>People</a:t>
            </a:r>
          </a:p>
          <a:p>
            <a:pPr marL="720000" indent="0">
              <a:buNone/>
            </a:pPr>
            <a:r>
              <a:rPr lang="en-GB" sz="1800" dirty="0" smtClean="0">
                <a:solidFill>
                  <a:schemeClr val="accent1"/>
                </a:solidFill>
              </a:rPr>
              <a:t>the core value of People is our greatest asset. By recognizing the essential importance of people to the success of our business accordingly, we are aiming to be the preferred company to work with. In return, we will develop people to have passion to excel.</a:t>
            </a:r>
          </a:p>
          <a:p>
            <a:pPr>
              <a:spcBef>
                <a:spcPts val="1200"/>
              </a:spcBef>
              <a:buClr>
                <a:schemeClr val="accent1"/>
              </a:buClr>
              <a:buSzPct val="150000"/>
              <a:buFont typeface="Wingdings" pitchFamily="2" charset="2"/>
              <a:buChar char="ü"/>
            </a:pPr>
            <a:r>
              <a:rPr lang="en-GB" sz="2400" b="1" dirty="0" smtClean="0">
                <a:solidFill>
                  <a:schemeClr val="accent1"/>
                </a:solidFill>
              </a:rPr>
              <a:t>Ethics</a:t>
            </a:r>
          </a:p>
          <a:p>
            <a:pPr marL="720000" indent="0">
              <a:buNone/>
            </a:pPr>
            <a:r>
              <a:rPr lang="en-GB" sz="1800" dirty="0" smtClean="0">
                <a:solidFill>
                  <a:schemeClr val="accent1"/>
                </a:solidFill>
              </a:rPr>
              <a:t>maintaining the professional and ethical conduct, not only among our team, but also with our society and </a:t>
            </a:r>
            <a:r>
              <a:rPr lang="en-US" sz="1800" dirty="0" smtClean="0">
                <a:solidFill>
                  <a:schemeClr val="accent1"/>
                </a:solidFill>
              </a:rPr>
              <a:t>stakeholders</a:t>
            </a:r>
            <a:endParaRPr lang="en-GB" sz="1800" dirty="0" smtClean="0">
              <a:solidFill>
                <a:schemeClr val="accent1"/>
              </a:solidFill>
            </a:endParaRPr>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274638"/>
            <a:ext cx="5842992" cy="1143000"/>
          </a:xfrm>
        </p:spPr>
        <p:txBody>
          <a:bodyPr/>
          <a:lstStyle/>
          <a:p>
            <a:pPr algn="l"/>
            <a:r>
              <a:rPr lang="en-US" b="1" dirty="0" smtClean="0">
                <a:solidFill>
                  <a:schemeClr val="accent1"/>
                </a:solidFill>
                <a:latin typeface="Arial" charset="0"/>
                <a:cs typeface="Arial" charset="0"/>
              </a:rPr>
              <a:t>Our Values (</a:t>
            </a:r>
            <a:r>
              <a:rPr lang="en-US" b="1" dirty="0" err="1" smtClean="0">
                <a:solidFill>
                  <a:schemeClr val="accent1"/>
                </a:solidFill>
                <a:latin typeface="Arial" charset="0"/>
                <a:cs typeface="Arial" charset="0"/>
              </a:rPr>
              <a:t>Ctd</a:t>
            </a:r>
            <a:r>
              <a:rPr lang="en-US" b="1" dirty="0" smtClean="0">
                <a:solidFill>
                  <a:schemeClr val="accent1"/>
                </a:solidFill>
                <a:latin typeface="Arial" charset="0"/>
                <a:cs typeface="Arial" charset="0"/>
              </a:rPr>
              <a:t>)</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5</a:t>
            </a:fld>
            <a:endParaRPr lang="en-US" dirty="0"/>
          </a:p>
        </p:txBody>
      </p:sp>
      <p:sp>
        <p:nvSpPr>
          <p:cNvPr id="8" name="Content Placeholder 2"/>
          <p:cNvSpPr>
            <a:spLocks noGrp="1"/>
          </p:cNvSpPr>
          <p:nvPr>
            <p:ph idx="1"/>
          </p:nvPr>
        </p:nvSpPr>
        <p:spPr>
          <a:xfrm>
            <a:off x="1259632" y="1844824"/>
            <a:ext cx="7632848" cy="4824536"/>
          </a:xfrm>
        </p:spPr>
        <p:txBody>
          <a:bodyPr/>
          <a:lstStyle/>
          <a:p>
            <a:pPr>
              <a:buSzPct val="150000"/>
              <a:buFont typeface="Wingdings" pitchFamily="2" charset="2"/>
              <a:buChar char="ü"/>
            </a:pPr>
            <a:r>
              <a:rPr lang="en-US" sz="2400" b="1" dirty="0" smtClean="0">
                <a:solidFill>
                  <a:schemeClr val="accent1"/>
                </a:solidFill>
              </a:rPr>
              <a:t>Constructive partnership</a:t>
            </a:r>
          </a:p>
          <a:p>
            <a:pPr marL="720000" indent="0">
              <a:buNone/>
            </a:pPr>
            <a:r>
              <a:rPr lang="en-GB" sz="1800" dirty="0" smtClean="0">
                <a:solidFill>
                  <a:schemeClr val="accent1"/>
                </a:solidFill>
              </a:rPr>
              <a:t>integrated believe that we, to our customers, are partners rather than sellers; and we believe that we are a proactive </a:t>
            </a:r>
            <a:r>
              <a:rPr lang="en-US" sz="1800" dirty="0" smtClean="0">
                <a:solidFill>
                  <a:schemeClr val="accent1"/>
                </a:solidFill>
              </a:rPr>
              <a:t>member in the society</a:t>
            </a:r>
            <a:endParaRPr lang="en-GB" sz="1800" dirty="0" smtClean="0">
              <a:solidFill>
                <a:schemeClr val="accent1"/>
              </a:solidFill>
            </a:endParaRPr>
          </a:p>
          <a:p>
            <a:pPr>
              <a:spcBef>
                <a:spcPts val="1200"/>
              </a:spcBef>
              <a:buClr>
                <a:schemeClr val="accent1"/>
              </a:buClr>
              <a:buSzPct val="150000"/>
              <a:buFont typeface="Wingdings" pitchFamily="2" charset="2"/>
              <a:buChar char="ü"/>
            </a:pPr>
            <a:r>
              <a:rPr lang="en-GB" sz="2400" b="1" dirty="0" smtClean="0">
                <a:solidFill>
                  <a:schemeClr val="accent1"/>
                </a:solidFill>
              </a:rPr>
              <a:t>Excellence</a:t>
            </a:r>
          </a:p>
          <a:p>
            <a:pPr marL="720000" indent="0">
              <a:buNone/>
            </a:pPr>
            <a:r>
              <a:rPr lang="en-GB" sz="1800" dirty="0" smtClean="0">
                <a:solidFill>
                  <a:schemeClr val="accent1"/>
                </a:solidFill>
              </a:rPr>
              <a:t>the core not only in product but through the services rendered, through research and through development</a:t>
            </a:r>
          </a:p>
          <a:p>
            <a:pPr>
              <a:spcBef>
                <a:spcPts val="1200"/>
              </a:spcBef>
              <a:buClr>
                <a:schemeClr val="accent1"/>
              </a:buClr>
              <a:buSzPct val="150000"/>
              <a:buFont typeface="Wingdings" pitchFamily="2" charset="2"/>
              <a:buChar char="ü"/>
            </a:pPr>
            <a:r>
              <a:rPr lang="en-GB" sz="2400" b="1" dirty="0" smtClean="0">
                <a:solidFill>
                  <a:schemeClr val="accent1"/>
                </a:solidFill>
              </a:rPr>
              <a:t>Care for environment</a:t>
            </a:r>
          </a:p>
          <a:p>
            <a:pPr marL="720000" indent="0">
              <a:buNone/>
            </a:pPr>
            <a:r>
              <a:rPr lang="en-GB" sz="1800" dirty="0" smtClean="0">
                <a:solidFill>
                  <a:schemeClr val="accent1"/>
                </a:solidFill>
              </a:rPr>
              <a:t>being a participant in the energetic process of getting individuals and organizations fully and willingly committed to the idea of insulation, to protect the environment and save energy whilst having commonly held human values”</a:t>
            </a:r>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274638"/>
            <a:ext cx="5842992" cy="1143000"/>
          </a:xfrm>
        </p:spPr>
        <p:txBody>
          <a:bodyPr/>
          <a:lstStyle/>
          <a:p>
            <a:pPr algn="l"/>
            <a:r>
              <a:rPr lang="en-US" b="1" dirty="0" err="1" smtClean="0">
                <a:solidFill>
                  <a:schemeClr val="accent1"/>
                </a:solidFill>
                <a:latin typeface="Arial" charset="0"/>
                <a:cs typeface="Arial" charset="0"/>
              </a:rPr>
              <a:t>GlassRock</a:t>
            </a:r>
            <a:r>
              <a:rPr lang="en-US" b="1" dirty="0" smtClean="0">
                <a:solidFill>
                  <a:schemeClr val="accent1"/>
                </a:solidFill>
                <a:latin typeface="Arial" charset="0"/>
                <a:cs typeface="Arial" charset="0"/>
              </a:rPr>
              <a:t> overview</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6</a:t>
            </a:fld>
            <a:endParaRPr lang="en-US" dirty="0"/>
          </a:p>
        </p:txBody>
      </p:sp>
      <p:pic>
        <p:nvPicPr>
          <p:cNvPr id="9" name="Picture 4" descr="I:\DCIM\100CANON\IMG_3154.JPG"/>
          <p:cNvPicPr>
            <a:picLocks noChangeAspect="1" noChangeArrowheads="1"/>
          </p:cNvPicPr>
          <p:nvPr/>
        </p:nvPicPr>
        <p:blipFill>
          <a:blip r:embed="rId4" cstate="print"/>
          <a:srcRect/>
          <a:stretch>
            <a:fillRect/>
          </a:stretch>
        </p:blipFill>
        <p:spPr bwMode="auto">
          <a:xfrm>
            <a:off x="5436096" y="3771038"/>
            <a:ext cx="3600400" cy="2302794"/>
          </a:xfrm>
          <a:prstGeom prst="rect">
            <a:avLst/>
          </a:prstGeom>
          <a:noFill/>
          <a:ln w="9525">
            <a:noFill/>
            <a:miter lim="800000"/>
            <a:headEnd/>
            <a:tailEnd/>
          </a:ln>
        </p:spPr>
      </p:pic>
      <p:pic>
        <p:nvPicPr>
          <p:cNvPr id="11" name="Picture 8" descr="E:\RW\IMG_1227.JPG"/>
          <p:cNvPicPr>
            <a:picLocks noChangeArrowheads="1"/>
          </p:cNvPicPr>
          <p:nvPr/>
        </p:nvPicPr>
        <p:blipFill>
          <a:blip r:embed="rId5" cstate="print"/>
          <a:srcRect/>
          <a:stretch>
            <a:fillRect/>
          </a:stretch>
        </p:blipFill>
        <p:spPr bwMode="auto">
          <a:xfrm>
            <a:off x="5418094" y="1412776"/>
            <a:ext cx="3600400" cy="2160240"/>
          </a:xfrm>
          <a:prstGeom prst="rect">
            <a:avLst/>
          </a:prstGeom>
          <a:noFill/>
          <a:ln w="9525">
            <a:noFill/>
            <a:miter lim="800000"/>
            <a:headEnd/>
            <a:tailEnd/>
          </a:ln>
        </p:spPr>
      </p:pic>
      <p:sp>
        <p:nvSpPr>
          <p:cNvPr id="13" name="Content Placeholder 2"/>
          <p:cNvSpPr>
            <a:spLocks noGrp="1"/>
          </p:cNvSpPr>
          <p:nvPr>
            <p:ph idx="1"/>
          </p:nvPr>
        </p:nvSpPr>
        <p:spPr>
          <a:xfrm>
            <a:off x="323528" y="1916832"/>
            <a:ext cx="4896544" cy="4176464"/>
          </a:xfrm>
        </p:spPr>
        <p:txBody>
          <a:bodyPr/>
          <a:lstStyle/>
          <a:p>
            <a:pPr marL="0" lvl="1" indent="0">
              <a:spcBef>
                <a:spcPts val="2400"/>
              </a:spcBef>
              <a:buSzPct val="150000"/>
              <a:buFont typeface="Wingdings" pitchFamily="2" charset="2"/>
              <a:buChar char="ü"/>
            </a:pPr>
            <a:r>
              <a:rPr lang="en-US" sz="1800" dirty="0" err="1" smtClean="0">
                <a:solidFill>
                  <a:schemeClr val="accent1"/>
                </a:solidFill>
              </a:rPr>
              <a:t>GlassRock</a:t>
            </a:r>
            <a:r>
              <a:rPr lang="en-US" sz="1800" dirty="0" smtClean="0">
                <a:solidFill>
                  <a:schemeClr val="accent1"/>
                </a:solidFill>
              </a:rPr>
              <a:t> was established in 2009 and invested USD 65 million on a Greenfield manufacturing plant with a capacity of 50,000 tons per annum of mineral wool</a:t>
            </a:r>
            <a:endParaRPr lang="en-GB" sz="1800" dirty="0" smtClean="0">
              <a:solidFill>
                <a:schemeClr val="accent1"/>
              </a:solidFill>
            </a:endParaRPr>
          </a:p>
          <a:p>
            <a:pPr marL="0" lvl="1" indent="0">
              <a:spcBef>
                <a:spcPts val="2400"/>
              </a:spcBef>
              <a:buSzPct val="150000"/>
              <a:buFont typeface="Wingdings" pitchFamily="2" charset="2"/>
              <a:buChar char="ü"/>
            </a:pPr>
            <a:r>
              <a:rPr lang="en-GB" sz="1800" dirty="0" smtClean="0">
                <a:solidFill>
                  <a:schemeClr val="accent1"/>
                </a:solidFill>
              </a:rPr>
              <a:t> </a:t>
            </a:r>
            <a:r>
              <a:rPr lang="en-US" sz="1800" dirty="0" smtClean="0">
                <a:solidFill>
                  <a:schemeClr val="accent1"/>
                </a:solidFill>
              </a:rPr>
              <a:t>The equipment </a:t>
            </a:r>
            <a:r>
              <a:rPr lang="en-GB" sz="1800" dirty="0" smtClean="0">
                <a:solidFill>
                  <a:schemeClr val="accent1"/>
                </a:solidFill>
              </a:rPr>
              <a:t>utilises</a:t>
            </a:r>
            <a:r>
              <a:rPr lang="en-US" sz="1800" dirty="0" smtClean="0">
                <a:solidFill>
                  <a:schemeClr val="accent1"/>
                </a:solidFill>
              </a:rPr>
              <a:t> state of the art European technology from </a:t>
            </a:r>
            <a:r>
              <a:rPr lang="en-US" sz="1800" dirty="0" err="1" smtClean="0">
                <a:solidFill>
                  <a:schemeClr val="accent1"/>
                </a:solidFill>
              </a:rPr>
              <a:t>Tenova</a:t>
            </a:r>
            <a:r>
              <a:rPr lang="en-US" sz="1800" dirty="0" smtClean="0">
                <a:solidFill>
                  <a:schemeClr val="accent1"/>
                </a:solidFill>
              </a:rPr>
              <a:t> (Italy). The plant includes two lines: 30,000 tons p.a. rock wool line and  20,000 tons p.a. glass wool line</a:t>
            </a:r>
            <a:endParaRPr lang="en-GB" sz="1800" dirty="0" smtClean="0">
              <a:solidFill>
                <a:schemeClr val="accent1"/>
              </a:solidFill>
            </a:endParaRPr>
          </a:p>
          <a:p>
            <a:pPr marL="0" lvl="1" indent="0">
              <a:spcBef>
                <a:spcPts val="2400"/>
              </a:spcBef>
              <a:buSzPct val="150000"/>
              <a:buFont typeface="Wingdings" pitchFamily="2" charset="2"/>
              <a:buChar char="ü"/>
            </a:pPr>
            <a:r>
              <a:rPr lang="en-US" sz="1800" dirty="0" smtClean="0">
                <a:solidFill>
                  <a:schemeClr val="accent1"/>
                </a:solidFill>
              </a:rPr>
              <a:t>The facility lies over 120,000m2 and is located in El Sadat City, approximately 100kms from </a:t>
            </a:r>
            <a:r>
              <a:rPr lang="en-US" sz="1800" dirty="0" err="1" smtClean="0">
                <a:solidFill>
                  <a:schemeClr val="accent1"/>
                </a:solidFill>
              </a:rPr>
              <a:t>Cair</a:t>
            </a:r>
            <a:r>
              <a:rPr lang="en-US" sz="1800" dirty="0" smtClean="0">
                <a:solidFill>
                  <a:schemeClr val="accent1"/>
                </a:solidFill>
              </a:rPr>
              <a:t> and has been established as a Special Duty Free Zone.</a:t>
            </a:r>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843808" y="274638"/>
            <a:ext cx="5842992" cy="1143000"/>
          </a:xfrm>
        </p:spPr>
        <p:txBody>
          <a:bodyPr/>
          <a:lstStyle/>
          <a:p>
            <a:pPr algn="l"/>
            <a:r>
              <a:rPr lang="en-US" b="1" dirty="0" smtClean="0">
                <a:solidFill>
                  <a:schemeClr val="accent1"/>
                </a:solidFill>
                <a:latin typeface="Arial" charset="0"/>
                <a:cs typeface="Arial" charset="0"/>
              </a:rPr>
              <a:t>What for?</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7</a:t>
            </a:fld>
            <a:endParaRPr lang="en-US" dirty="0"/>
          </a:p>
        </p:txBody>
      </p:sp>
      <p:pic>
        <p:nvPicPr>
          <p:cNvPr id="7" name="Picture 2" descr="http://www.webkeyz.com/clients/glassRock/web/images/content/applications/111.jpg"/>
          <p:cNvPicPr>
            <a:picLocks noChangeAspect="1" noChangeArrowheads="1"/>
          </p:cNvPicPr>
          <p:nvPr/>
        </p:nvPicPr>
        <p:blipFill>
          <a:blip r:embed="rId4" cstate="print"/>
          <a:srcRect/>
          <a:stretch>
            <a:fillRect/>
          </a:stretch>
        </p:blipFill>
        <p:spPr bwMode="auto">
          <a:xfrm>
            <a:off x="4860032" y="1386320"/>
            <a:ext cx="2121024" cy="1421086"/>
          </a:xfrm>
          <a:prstGeom prst="rect">
            <a:avLst/>
          </a:prstGeom>
          <a:noFill/>
        </p:spPr>
      </p:pic>
      <p:pic>
        <p:nvPicPr>
          <p:cNvPr id="9" name="Picture 8" descr="http://www.webkeyz.com/clients/glassRock/web/images/content/applications/221.jpg"/>
          <p:cNvPicPr>
            <a:picLocks noChangeAspect="1" noChangeArrowheads="1"/>
          </p:cNvPicPr>
          <p:nvPr/>
        </p:nvPicPr>
        <p:blipFill>
          <a:blip r:embed="rId5" cstate="print"/>
          <a:srcRect/>
          <a:stretch>
            <a:fillRect/>
          </a:stretch>
        </p:blipFill>
        <p:spPr bwMode="auto">
          <a:xfrm>
            <a:off x="6984268" y="1385240"/>
            <a:ext cx="2121024" cy="1431692"/>
          </a:xfrm>
          <a:prstGeom prst="rect">
            <a:avLst/>
          </a:prstGeom>
          <a:noFill/>
        </p:spPr>
      </p:pic>
      <p:pic>
        <p:nvPicPr>
          <p:cNvPr id="10" name="Picture 10" descr="http://www.webkeyz.com/clients/glassRock/web/images/content/applications/611.jpg"/>
          <p:cNvPicPr>
            <a:picLocks noChangeAspect="1" noChangeArrowheads="1"/>
          </p:cNvPicPr>
          <p:nvPr/>
        </p:nvPicPr>
        <p:blipFill>
          <a:blip r:embed="rId6" cstate="print"/>
          <a:srcRect/>
          <a:stretch>
            <a:fillRect/>
          </a:stretch>
        </p:blipFill>
        <p:spPr bwMode="auto">
          <a:xfrm>
            <a:off x="4860032" y="4446660"/>
            <a:ext cx="2121024" cy="1421086"/>
          </a:xfrm>
          <a:prstGeom prst="rect">
            <a:avLst/>
          </a:prstGeom>
          <a:noFill/>
        </p:spPr>
      </p:pic>
      <p:pic>
        <p:nvPicPr>
          <p:cNvPr id="11" name="Picture 12" descr="http://www.webkeyz.com/clients/glassRock/web/images/content/applications/261.jpg"/>
          <p:cNvPicPr>
            <a:picLocks noChangeAspect="1" noChangeArrowheads="1"/>
          </p:cNvPicPr>
          <p:nvPr/>
        </p:nvPicPr>
        <p:blipFill>
          <a:blip r:embed="rId7" cstate="print"/>
          <a:srcRect/>
          <a:stretch>
            <a:fillRect/>
          </a:stretch>
        </p:blipFill>
        <p:spPr bwMode="auto">
          <a:xfrm>
            <a:off x="4860032" y="2933412"/>
            <a:ext cx="2121024" cy="1431692"/>
          </a:xfrm>
          <a:prstGeom prst="rect">
            <a:avLst/>
          </a:prstGeom>
          <a:noFill/>
        </p:spPr>
      </p:pic>
      <p:pic>
        <p:nvPicPr>
          <p:cNvPr id="12" name="Picture 20" descr="http://www.webkeyz.com/clients/glassRock/web/images/content/applications/411.jpg"/>
          <p:cNvPicPr>
            <a:picLocks noChangeAspect="1" noChangeArrowheads="1"/>
          </p:cNvPicPr>
          <p:nvPr/>
        </p:nvPicPr>
        <p:blipFill>
          <a:blip r:embed="rId8" cstate="print"/>
          <a:srcRect/>
          <a:stretch>
            <a:fillRect/>
          </a:stretch>
        </p:blipFill>
        <p:spPr bwMode="auto">
          <a:xfrm>
            <a:off x="6984268" y="2933412"/>
            <a:ext cx="2121024" cy="1431692"/>
          </a:xfrm>
          <a:prstGeom prst="rect">
            <a:avLst/>
          </a:prstGeom>
          <a:noFill/>
        </p:spPr>
      </p:pic>
      <p:pic>
        <p:nvPicPr>
          <p:cNvPr id="13" name="Picture 2" descr="http://www.webkeyz.com/clients/glassRock/web/images/content/applications/511.jpg"/>
          <p:cNvPicPr>
            <a:picLocks noChangeAspect="1" noChangeArrowheads="1"/>
          </p:cNvPicPr>
          <p:nvPr/>
        </p:nvPicPr>
        <p:blipFill>
          <a:blip r:embed="rId9" cstate="print"/>
          <a:srcRect/>
          <a:stretch>
            <a:fillRect/>
          </a:stretch>
        </p:blipFill>
        <p:spPr bwMode="auto">
          <a:xfrm>
            <a:off x="6984268" y="4445580"/>
            <a:ext cx="2121024" cy="1431692"/>
          </a:xfrm>
          <a:prstGeom prst="rect">
            <a:avLst/>
          </a:prstGeom>
          <a:noFill/>
        </p:spPr>
      </p:pic>
      <p:sp>
        <p:nvSpPr>
          <p:cNvPr id="15" name="Content Placeholder 2"/>
          <p:cNvSpPr>
            <a:spLocks noGrp="1"/>
          </p:cNvSpPr>
          <p:nvPr>
            <p:ph idx="1"/>
          </p:nvPr>
        </p:nvSpPr>
        <p:spPr>
          <a:xfrm>
            <a:off x="179512" y="1916832"/>
            <a:ext cx="4608512" cy="3744416"/>
          </a:xfrm>
        </p:spPr>
        <p:txBody>
          <a:bodyPr/>
          <a:lstStyle/>
          <a:p>
            <a:pPr marL="0" indent="0">
              <a:spcBef>
                <a:spcPts val="1200"/>
              </a:spcBef>
              <a:buSzPct val="150000"/>
              <a:buFont typeface="Wingdings" pitchFamily="2" charset="2"/>
              <a:buChar char="ü"/>
            </a:pPr>
            <a:r>
              <a:rPr lang="en-GB" sz="1800" dirty="0" smtClean="0">
                <a:solidFill>
                  <a:schemeClr val="accent1"/>
                </a:solidFill>
              </a:rPr>
              <a:t>Thermal, acoustic and Fire barrier</a:t>
            </a:r>
          </a:p>
          <a:p>
            <a:pPr marL="0" indent="0">
              <a:spcBef>
                <a:spcPts val="1200"/>
              </a:spcBef>
              <a:buSzPct val="150000"/>
              <a:buFont typeface="Wingdings" pitchFamily="2" charset="2"/>
              <a:buChar char="ü"/>
            </a:pPr>
            <a:r>
              <a:rPr lang="en-GB" sz="1800" dirty="0" smtClean="0">
                <a:solidFill>
                  <a:schemeClr val="accent1"/>
                </a:solidFill>
              </a:rPr>
              <a:t> Dimensionally stable and water repellent</a:t>
            </a:r>
          </a:p>
          <a:p>
            <a:pPr marL="0" indent="0">
              <a:spcBef>
                <a:spcPts val="1200"/>
              </a:spcBef>
              <a:buSzPct val="150000"/>
              <a:buFont typeface="Wingdings" pitchFamily="2" charset="2"/>
              <a:buChar char="ü"/>
            </a:pPr>
            <a:r>
              <a:rPr lang="en-GB" sz="1800" dirty="0" smtClean="0">
                <a:solidFill>
                  <a:schemeClr val="accent1"/>
                </a:solidFill>
              </a:rPr>
              <a:t>Insulates new and existing buildings of all types, large diameter pipes, tanks and vessels, boilers and turbines, critical marine and offshore installations. </a:t>
            </a:r>
          </a:p>
          <a:p>
            <a:pPr marL="0" indent="0">
              <a:spcBef>
                <a:spcPts val="1200"/>
              </a:spcBef>
              <a:buSzPct val="150000"/>
              <a:buFont typeface="Wingdings" pitchFamily="2" charset="2"/>
              <a:buChar char="ü"/>
            </a:pPr>
            <a:r>
              <a:rPr lang="en-GB" sz="1800" dirty="0" smtClean="0">
                <a:solidFill>
                  <a:schemeClr val="accent1"/>
                </a:solidFill>
              </a:rPr>
              <a:t>Used in various other sectors: household appliances, caravans, cold storages, automotive industries as well as in the agricultural sector where they are utilized as fertilizers and pests’/insects’ killers.</a:t>
            </a:r>
            <a:endParaRPr lang="en-US" sz="1800" dirty="0" smtClean="0">
              <a:solidFill>
                <a:schemeClr val="accent1"/>
              </a:solidFill>
            </a:endParaRPr>
          </a:p>
        </p:txBody>
      </p:sp>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555776" y="274638"/>
            <a:ext cx="6588224" cy="1143000"/>
          </a:xfrm>
        </p:spPr>
        <p:txBody>
          <a:bodyPr/>
          <a:lstStyle/>
          <a:p>
            <a:pPr algn="l"/>
            <a:r>
              <a:rPr lang="en-US" b="1" dirty="0" smtClean="0">
                <a:solidFill>
                  <a:schemeClr val="accent1"/>
                </a:solidFill>
                <a:latin typeface="Arial" charset="0"/>
                <a:cs typeface="Arial" charset="0"/>
              </a:rPr>
              <a:t>Products &amp; applications</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8</a:t>
            </a:fld>
            <a:endParaRPr lang="en-US" dirty="0"/>
          </a:p>
        </p:txBody>
      </p:sp>
      <p:pic>
        <p:nvPicPr>
          <p:cNvPr id="16" name="Picture 22" descr="http://www.ode.com.tr/page.en/news/img/anahaber_2.jpg"/>
          <p:cNvPicPr>
            <a:picLocks noChangeAspect="1" noChangeArrowheads="1"/>
          </p:cNvPicPr>
          <p:nvPr/>
        </p:nvPicPr>
        <p:blipFill>
          <a:blip r:embed="rId4" cstate="print"/>
          <a:srcRect l="6471" t="12000" r="5061" b="8000"/>
          <a:stretch>
            <a:fillRect/>
          </a:stretch>
        </p:blipFill>
        <p:spPr bwMode="auto">
          <a:xfrm>
            <a:off x="184950" y="1727811"/>
            <a:ext cx="2298818" cy="1035115"/>
          </a:xfrm>
          <a:prstGeom prst="rect">
            <a:avLst/>
          </a:prstGeom>
          <a:noFill/>
          <a:ln w="9525">
            <a:noFill/>
            <a:miter lim="800000"/>
            <a:headEnd/>
            <a:tailEnd/>
          </a:ln>
        </p:spPr>
      </p:pic>
      <p:pic>
        <p:nvPicPr>
          <p:cNvPr id="17" name="Picture 26" descr="http://www.polyglass.com.my/images/solution_re_p01.jpg"/>
          <p:cNvPicPr>
            <a:picLocks noChangeAspect="1" noChangeArrowheads="1"/>
          </p:cNvPicPr>
          <p:nvPr/>
        </p:nvPicPr>
        <p:blipFill>
          <a:blip r:embed="rId5" cstate="print"/>
          <a:srcRect l="4688" t="11842" r="6248" b="9210"/>
          <a:stretch>
            <a:fillRect/>
          </a:stretch>
        </p:blipFill>
        <p:spPr bwMode="auto">
          <a:xfrm>
            <a:off x="1567166" y="2961314"/>
            <a:ext cx="1276642" cy="620231"/>
          </a:xfrm>
          <a:prstGeom prst="rect">
            <a:avLst/>
          </a:prstGeom>
          <a:noFill/>
          <a:ln w="9525">
            <a:noFill/>
            <a:miter lim="800000"/>
            <a:headEnd/>
            <a:tailEnd/>
          </a:ln>
        </p:spPr>
      </p:pic>
      <p:pic>
        <p:nvPicPr>
          <p:cNvPr id="18" name="Picture 2" descr="Rock Wool"/>
          <p:cNvPicPr>
            <a:picLocks noChangeAspect="1" noChangeArrowheads="1"/>
          </p:cNvPicPr>
          <p:nvPr/>
        </p:nvPicPr>
        <p:blipFill>
          <a:blip r:embed="rId6" cstate="print"/>
          <a:srcRect b="9203"/>
          <a:stretch>
            <a:fillRect/>
          </a:stretch>
        </p:blipFill>
        <p:spPr bwMode="auto">
          <a:xfrm>
            <a:off x="440541" y="5023978"/>
            <a:ext cx="1755195" cy="1573374"/>
          </a:xfrm>
          <a:prstGeom prst="rect">
            <a:avLst/>
          </a:prstGeom>
          <a:noFill/>
          <a:ln w="9525">
            <a:noFill/>
            <a:miter lim="800000"/>
            <a:headEnd/>
            <a:tailEnd/>
          </a:ln>
        </p:spPr>
      </p:pic>
      <p:pic>
        <p:nvPicPr>
          <p:cNvPr id="19" name="Picture 18" descr="http://www.izo-ber.com/boyutlandir.asp?path=D%3A%5Csiteler%5Cizo%2Dber%2Ecom%5Chttpdocs%5Curunler%5C%2Dsanayi%2Ejpg&amp;Width=300"/>
          <p:cNvPicPr>
            <a:picLocks noChangeAspect="1" noChangeArrowheads="1"/>
          </p:cNvPicPr>
          <p:nvPr/>
        </p:nvPicPr>
        <p:blipFill>
          <a:blip r:embed="rId7" cstate="print"/>
          <a:srcRect/>
          <a:stretch>
            <a:fillRect/>
          </a:stretch>
        </p:blipFill>
        <p:spPr bwMode="auto">
          <a:xfrm>
            <a:off x="107504" y="2916310"/>
            <a:ext cx="1151858" cy="800722"/>
          </a:xfrm>
          <a:prstGeom prst="rect">
            <a:avLst/>
          </a:prstGeom>
          <a:noFill/>
          <a:ln w="9525">
            <a:noFill/>
            <a:miter lim="800000"/>
            <a:headEnd/>
            <a:tailEnd/>
          </a:ln>
        </p:spPr>
      </p:pic>
      <p:pic>
        <p:nvPicPr>
          <p:cNvPr id="20" name="Picture 24" descr="http://www.ode.com.tr/page.en/urun.yapi/img/odetasyunurabitzsilte.jpg"/>
          <p:cNvPicPr>
            <a:picLocks noChangeAspect="1" noChangeArrowheads="1"/>
          </p:cNvPicPr>
          <p:nvPr/>
        </p:nvPicPr>
        <p:blipFill>
          <a:blip r:embed="rId8" cstate="print"/>
          <a:srcRect t="10638" b="12766"/>
          <a:stretch>
            <a:fillRect/>
          </a:stretch>
        </p:blipFill>
        <p:spPr bwMode="auto">
          <a:xfrm>
            <a:off x="575556" y="3795687"/>
            <a:ext cx="1620180" cy="1145481"/>
          </a:xfrm>
          <a:prstGeom prst="rect">
            <a:avLst/>
          </a:prstGeom>
          <a:noFill/>
          <a:ln w="9525">
            <a:noFill/>
            <a:miter lim="800000"/>
            <a:headEnd/>
            <a:tailEnd/>
          </a:ln>
        </p:spPr>
      </p:pic>
      <p:pic>
        <p:nvPicPr>
          <p:cNvPr id="21" name="Picture 20" descr="http://www.webkeyz.com/clients/glassRock/web/images/content/applications/141.jpg"/>
          <p:cNvPicPr>
            <a:picLocks noChangeAspect="1" noChangeArrowheads="1"/>
          </p:cNvPicPr>
          <p:nvPr/>
        </p:nvPicPr>
        <p:blipFill>
          <a:blip r:embed="rId9" cstate="print"/>
          <a:srcRect/>
          <a:stretch>
            <a:fillRect/>
          </a:stretch>
        </p:blipFill>
        <p:spPr bwMode="auto">
          <a:xfrm>
            <a:off x="7191291" y="1493785"/>
            <a:ext cx="1905000" cy="1285876"/>
          </a:xfrm>
          <a:prstGeom prst="rect">
            <a:avLst/>
          </a:prstGeom>
          <a:noFill/>
        </p:spPr>
      </p:pic>
      <p:pic>
        <p:nvPicPr>
          <p:cNvPr id="22" name="Picture 10" descr="http://www.webkeyz.com/clients/glassRock/web/images/content/applications/231.jpg"/>
          <p:cNvPicPr>
            <a:picLocks noChangeAspect="1" noChangeArrowheads="1"/>
          </p:cNvPicPr>
          <p:nvPr/>
        </p:nvPicPr>
        <p:blipFill>
          <a:blip r:embed="rId10" cstate="print"/>
          <a:srcRect/>
          <a:stretch>
            <a:fillRect/>
          </a:stretch>
        </p:blipFill>
        <p:spPr bwMode="auto">
          <a:xfrm>
            <a:off x="5187280" y="2843935"/>
            <a:ext cx="1905000" cy="1438275"/>
          </a:xfrm>
          <a:prstGeom prst="rect">
            <a:avLst/>
          </a:prstGeom>
          <a:noFill/>
        </p:spPr>
      </p:pic>
      <p:pic>
        <p:nvPicPr>
          <p:cNvPr id="23" name="Picture 14" descr="http://www.webkeyz.com/clients/glassRock/web/images/content/applications/271.jpg"/>
          <p:cNvPicPr>
            <a:picLocks noChangeAspect="1" noChangeArrowheads="1"/>
          </p:cNvPicPr>
          <p:nvPr/>
        </p:nvPicPr>
        <p:blipFill>
          <a:blip r:embed="rId11" cstate="print"/>
          <a:srcRect/>
          <a:stretch>
            <a:fillRect/>
          </a:stretch>
        </p:blipFill>
        <p:spPr bwMode="auto">
          <a:xfrm>
            <a:off x="3126051" y="1448780"/>
            <a:ext cx="1905000" cy="1285876"/>
          </a:xfrm>
          <a:prstGeom prst="rect">
            <a:avLst/>
          </a:prstGeom>
          <a:noFill/>
        </p:spPr>
      </p:pic>
      <p:pic>
        <p:nvPicPr>
          <p:cNvPr id="24" name="Picture 12" descr="http://www.isover.com/var/isover_com/storage/images/media/images/building-insulation/2783-1-eng-GB/building-insulation_medium.jpg"/>
          <p:cNvPicPr>
            <a:picLocks noChangeAspect="1" noChangeArrowheads="1"/>
          </p:cNvPicPr>
          <p:nvPr/>
        </p:nvPicPr>
        <p:blipFill>
          <a:blip r:embed="rId12" cstate="print"/>
          <a:srcRect/>
          <a:stretch>
            <a:fillRect/>
          </a:stretch>
        </p:blipFill>
        <p:spPr bwMode="auto">
          <a:xfrm>
            <a:off x="5547320" y="4329100"/>
            <a:ext cx="1266825" cy="1905000"/>
          </a:xfrm>
          <a:prstGeom prst="rect">
            <a:avLst/>
          </a:prstGeom>
          <a:noFill/>
        </p:spPr>
      </p:pic>
      <p:pic>
        <p:nvPicPr>
          <p:cNvPr id="25" name="Picture 16" descr="http://www.isover.com/var/isover_com/storage/images/media/images/oemapplication3/2777-1-eng-GB/oemapplication3.jpg"/>
          <p:cNvPicPr>
            <a:picLocks noChangeAspect="1" noChangeArrowheads="1"/>
          </p:cNvPicPr>
          <p:nvPr/>
        </p:nvPicPr>
        <p:blipFill>
          <a:blip r:embed="rId13" cstate="print"/>
          <a:srcRect/>
          <a:stretch>
            <a:fillRect/>
          </a:stretch>
        </p:blipFill>
        <p:spPr bwMode="auto">
          <a:xfrm>
            <a:off x="3171056" y="4329100"/>
            <a:ext cx="1905000" cy="1828800"/>
          </a:xfrm>
          <a:prstGeom prst="rect">
            <a:avLst/>
          </a:prstGeom>
          <a:noFill/>
        </p:spPr>
      </p:pic>
      <p:pic>
        <p:nvPicPr>
          <p:cNvPr id="26" name="Picture 18" descr="http://www.webkeyz.com/clients/glassRock/web/images/content/applications/311.jpg"/>
          <p:cNvPicPr>
            <a:picLocks noChangeAspect="1" noChangeArrowheads="1"/>
          </p:cNvPicPr>
          <p:nvPr/>
        </p:nvPicPr>
        <p:blipFill>
          <a:blip r:embed="rId14" cstate="print"/>
          <a:srcRect/>
          <a:stretch>
            <a:fillRect/>
          </a:stretch>
        </p:blipFill>
        <p:spPr bwMode="auto">
          <a:xfrm>
            <a:off x="7191291" y="2888940"/>
            <a:ext cx="1905000" cy="1285876"/>
          </a:xfrm>
          <a:prstGeom prst="rect">
            <a:avLst/>
          </a:prstGeom>
          <a:noFill/>
        </p:spPr>
      </p:pic>
      <p:pic>
        <p:nvPicPr>
          <p:cNvPr id="27" name="Picture 6" descr="http://www.webkeyz.com/clients/glassRock/web/images/content/applications/532.jpg"/>
          <p:cNvPicPr>
            <a:picLocks noChangeAspect="1" noChangeArrowheads="1"/>
          </p:cNvPicPr>
          <p:nvPr/>
        </p:nvPicPr>
        <p:blipFill>
          <a:blip r:embed="rId15" cstate="print"/>
          <a:srcRect/>
          <a:stretch>
            <a:fillRect/>
          </a:stretch>
        </p:blipFill>
        <p:spPr bwMode="auto">
          <a:xfrm>
            <a:off x="3126051" y="2843935"/>
            <a:ext cx="1905000" cy="1285876"/>
          </a:xfrm>
          <a:prstGeom prst="rect">
            <a:avLst/>
          </a:prstGeom>
          <a:noFill/>
        </p:spPr>
      </p:pic>
      <p:pic>
        <p:nvPicPr>
          <p:cNvPr id="28" name="Picture 8" descr="http://www.webkeyz.com/clients/glassRock/web/images/content/applications/562.jpg"/>
          <p:cNvPicPr>
            <a:picLocks noChangeAspect="1" noChangeArrowheads="1"/>
          </p:cNvPicPr>
          <p:nvPr/>
        </p:nvPicPr>
        <p:blipFill>
          <a:blip r:embed="rId16" cstate="print"/>
          <a:srcRect/>
          <a:stretch>
            <a:fillRect/>
          </a:stretch>
        </p:blipFill>
        <p:spPr bwMode="auto">
          <a:xfrm>
            <a:off x="5187280" y="1493785"/>
            <a:ext cx="1905000" cy="1285876"/>
          </a:xfrm>
          <a:prstGeom prst="rect">
            <a:avLst/>
          </a:prstGeom>
          <a:noFill/>
        </p:spPr>
      </p:pic>
      <p:pic>
        <p:nvPicPr>
          <p:cNvPr id="29" name="Picture 6" descr="http://www.webkeyz.com/clients/glassRock/web/images/content/applications/152.jpg"/>
          <p:cNvPicPr>
            <a:picLocks noChangeAspect="1" noChangeArrowheads="1"/>
          </p:cNvPicPr>
          <p:nvPr/>
        </p:nvPicPr>
        <p:blipFill>
          <a:blip r:embed="rId17" cstate="print"/>
          <a:srcRect/>
          <a:stretch>
            <a:fillRect/>
          </a:stretch>
        </p:blipFill>
        <p:spPr bwMode="auto">
          <a:xfrm>
            <a:off x="7191291" y="4374105"/>
            <a:ext cx="1905000" cy="1285876"/>
          </a:xfrm>
          <a:prstGeom prst="rect">
            <a:avLst/>
          </a:prstGeom>
          <a:noFill/>
        </p:spPr>
      </p:pic>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555776" y="-99392"/>
            <a:ext cx="6588224" cy="1143000"/>
          </a:xfrm>
        </p:spPr>
        <p:txBody>
          <a:bodyPr/>
          <a:lstStyle/>
          <a:p>
            <a:pPr algn="l"/>
            <a:r>
              <a:rPr lang="en-US" b="1" dirty="0" smtClean="0">
                <a:solidFill>
                  <a:schemeClr val="accent1"/>
                </a:solidFill>
                <a:latin typeface="Arial" charset="0"/>
                <a:cs typeface="Arial" charset="0"/>
              </a:rPr>
              <a:t>Utilization</a:t>
            </a:r>
          </a:p>
        </p:txBody>
      </p:sp>
      <p:sp>
        <p:nvSpPr>
          <p:cNvPr id="6" name="Slide Number Placeholder 5"/>
          <p:cNvSpPr>
            <a:spLocks noGrp="1"/>
          </p:cNvSpPr>
          <p:nvPr>
            <p:ph type="sldNum" sz="quarter" idx="12"/>
          </p:nvPr>
        </p:nvSpPr>
        <p:spPr>
          <a:xfrm>
            <a:off x="-1665288" y="6308725"/>
            <a:ext cx="2133601" cy="365125"/>
          </a:xfrm>
        </p:spPr>
        <p:txBody>
          <a:bodyPr/>
          <a:lstStyle/>
          <a:p>
            <a:pPr>
              <a:defRPr/>
            </a:pPr>
            <a:fld id="{9E55A14D-9086-4138-BA02-726F70331DE2}" type="slidenum">
              <a:rPr lang="en-US"/>
              <a:pPr>
                <a:defRPr/>
              </a:pPr>
              <a:t>9</a:t>
            </a:fld>
            <a:endParaRPr lang="en-US" dirty="0"/>
          </a:p>
        </p:txBody>
      </p:sp>
      <p:pic>
        <p:nvPicPr>
          <p:cNvPr id="30722" name="Picture 2"/>
          <p:cNvPicPr>
            <a:picLocks noChangeAspect="1" noChangeArrowheads="1"/>
          </p:cNvPicPr>
          <p:nvPr/>
        </p:nvPicPr>
        <p:blipFill>
          <a:blip r:embed="rId4" cstate="print"/>
          <a:srcRect/>
          <a:stretch>
            <a:fillRect/>
          </a:stretch>
        </p:blipFill>
        <p:spPr bwMode="auto">
          <a:xfrm>
            <a:off x="2273424" y="908720"/>
            <a:ext cx="6187008" cy="5214429"/>
          </a:xfrm>
          <a:prstGeom prst="rect">
            <a:avLst/>
          </a:prstGeom>
          <a:noFill/>
          <a:ln w="9525">
            <a:noFill/>
            <a:miter lim="800000"/>
            <a:headEnd/>
            <a:tailEnd/>
          </a:ln>
          <a:effectLst/>
        </p:spPr>
      </p:pic>
    </p:spTree>
    <p:extLst>
      <p:ext uri="{BB962C8B-B14F-4D97-AF65-F5344CB8AC3E}">
        <p14:creationId xmlns="" xmlns:p14="http://schemas.microsoft.com/office/powerpoint/2010/main" val="17142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